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4"/>
  </p:notesMasterIdLst>
  <p:sldIdLst>
    <p:sldId id="256" r:id="rId2"/>
    <p:sldId id="274" r:id="rId3"/>
    <p:sldId id="275" r:id="rId4"/>
    <p:sldId id="276" r:id="rId5"/>
    <p:sldId id="257" r:id="rId6"/>
    <p:sldId id="277" r:id="rId7"/>
    <p:sldId id="267" r:id="rId8"/>
    <p:sldId id="266" r:id="rId9"/>
    <p:sldId id="271" r:id="rId10"/>
    <p:sldId id="268"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E7A2A-A8CE-4F9C-BCB9-49C72245C49E}" v="131" dt="2023-12-12T09:46:26.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82" d="100"/>
          <a:sy n="82" d="100"/>
        </p:scale>
        <p:origin x="83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4DE7C-69BA-4FF0-9846-49314415C5F7}"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EB41455D-6C26-458C-BEB7-40F2D91BC9E5}">
      <dgm:prSet/>
      <dgm:spPr/>
      <dgm:t>
        <a:bodyPr/>
        <a:lstStyle/>
        <a:p>
          <a:r>
            <a:rPr lang="en-GB"/>
            <a:t>Who can apply?</a:t>
          </a:r>
          <a:endParaRPr lang="en-US"/>
        </a:p>
      </dgm:t>
    </dgm:pt>
    <dgm:pt modelId="{35AF1BE7-132D-4105-AC76-99DDE08B97DC}" type="parTrans" cxnId="{DD030E20-965B-48EA-A688-F12DD4144A26}">
      <dgm:prSet/>
      <dgm:spPr/>
      <dgm:t>
        <a:bodyPr/>
        <a:lstStyle/>
        <a:p>
          <a:endParaRPr lang="en-US"/>
        </a:p>
      </dgm:t>
    </dgm:pt>
    <dgm:pt modelId="{485C62C6-A59E-4717-AF54-3030A61B58B1}" type="sibTrans" cxnId="{DD030E20-965B-48EA-A688-F12DD4144A26}">
      <dgm:prSet/>
      <dgm:spPr/>
      <dgm:t>
        <a:bodyPr/>
        <a:lstStyle/>
        <a:p>
          <a:endParaRPr lang="en-US"/>
        </a:p>
      </dgm:t>
    </dgm:pt>
    <dgm:pt modelId="{6FCAD70B-BDBD-4723-BF60-8C2A7C577BC9}">
      <dgm:prSet/>
      <dgm:spPr/>
      <dgm:t>
        <a:bodyPr/>
        <a:lstStyle/>
        <a:p>
          <a:r>
            <a:rPr lang="en-GB" dirty="0"/>
            <a:t>Property Owners or Spouses/Partners of Property Owners who are over 60 years of age</a:t>
          </a:r>
          <a:endParaRPr lang="en-US" dirty="0"/>
        </a:p>
      </dgm:t>
    </dgm:pt>
    <dgm:pt modelId="{A70AD10C-419B-4E2A-A180-18495DF82A1F}" type="parTrans" cxnId="{6246F53F-2700-4D59-B88D-B3F278BA93FE}">
      <dgm:prSet/>
      <dgm:spPr/>
      <dgm:t>
        <a:bodyPr/>
        <a:lstStyle/>
        <a:p>
          <a:endParaRPr lang="en-US"/>
        </a:p>
      </dgm:t>
    </dgm:pt>
    <dgm:pt modelId="{F361A714-F617-4329-9E2F-2902C0DB059C}" type="sibTrans" cxnId="{6246F53F-2700-4D59-B88D-B3F278BA93FE}">
      <dgm:prSet/>
      <dgm:spPr/>
      <dgm:t>
        <a:bodyPr/>
        <a:lstStyle/>
        <a:p>
          <a:endParaRPr lang="en-US"/>
        </a:p>
      </dgm:t>
    </dgm:pt>
    <dgm:pt modelId="{4D846AD1-FFD6-46ED-AD5F-C6DC6436FC5F}">
      <dgm:prSet/>
      <dgm:spPr/>
      <dgm:t>
        <a:bodyPr/>
        <a:lstStyle/>
        <a:p>
          <a:r>
            <a:rPr lang="en-GB"/>
            <a:t>Property Owner must have an individual kocan or Recent Contract of Sale and Permission to Purchase reference number &amp; bar code if applicable.</a:t>
          </a:r>
          <a:endParaRPr lang="en-US"/>
        </a:p>
      </dgm:t>
    </dgm:pt>
    <dgm:pt modelId="{66B66CDF-A32C-4644-AEA2-02B0DE1C28A1}" type="parTrans" cxnId="{8408B301-E841-418B-806C-78E4B625454C}">
      <dgm:prSet/>
      <dgm:spPr/>
      <dgm:t>
        <a:bodyPr/>
        <a:lstStyle/>
        <a:p>
          <a:endParaRPr lang="en-US"/>
        </a:p>
      </dgm:t>
    </dgm:pt>
    <dgm:pt modelId="{69FA77EF-15C1-4C71-AACD-4CD6B181E5E6}" type="sibTrans" cxnId="{8408B301-E841-418B-806C-78E4B625454C}">
      <dgm:prSet/>
      <dgm:spPr/>
      <dgm:t>
        <a:bodyPr/>
        <a:lstStyle/>
        <a:p>
          <a:endParaRPr lang="en-US"/>
        </a:p>
      </dgm:t>
    </dgm:pt>
    <dgm:pt modelId="{BB10A487-AC68-461D-A60F-41166EB4A12D}">
      <dgm:prSet/>
      <dgm:spPr/>
      <dgm:t>
        <a:bodyPr/>
        <a:lstStyle/>
        <a:p>
          <a:r>
            <a:rPr lang="en-GB"/>
            <a:t>Current residency must have expired after 14</a:t>
          </a:r>
          <a:r>
            <a:rPr lang="en-GB" baseline="30000"/>
            <a:t>th</a:t>
          </a:r>
          <a:r>
            <a:rPr lang="en-GB"/>
            <a:t> June 2024</a:t>
          </a:r>
          <a:endParaRPr lang="en-US"/>
        </a:p>
      </dgm:t>
    </dgm:pt>
    <dgm:pt modelId="{3EF0AC7A-8F24-4D86-9062-373E0306DAD7}" type="parTrans" cxnId="{0A8E97D0-ABE4-4FDA-AFBA-24DF4CF17E6C}">
      <dgm:prSet/>
      <dgm:spPr/>
      <dgm:t>
        <a:bodyPr/>
        <a:lstStyle/>
        <a:p>
          <a:endParaRPr lang="en-US"/>
        </a:p>
      </dgm:t>
    </dgm:pt>
    <dgm:pt modelId="{B8098EA8-77F2-46A6-8F03-397BD9747642}" type="sibTrans" cxnId="{0A8E97D0-ABE4-4FDA-AFBA-24DF4CF17E6C}">
      <dgm:prSet/>
      <dgm:spPr/>
      <dgm:t>
        <a:bodyPr/>
        <a:lstStyle/>
        <a:p>
          <a:endParaRPr lang="en-US"/>
        </a:p>
      </dgm:t>
    </dgm:pt>
    <dgm:pt modelId="{07F5C127-1F8E-48C1-89DF-A28CCA36775D}">
      <dgm:prSet/>
      <dgm:spPr/>
      <dgm:t>
        <a:bodyPr/>
        <a:lstStyle/>
        <a:p>
          <a:r>
            <a:rPr lang="en-GB"/>
            <a:t>Who can’t apply?</a:t>
          </a:r>
          <a:endParaRPr lang="en-US"/>
        </a:p>
      </dgm:t>
    </dgm:pt>
    <dgm:pt modelId="{DB044CA4-6565-479A-9C55-51D2E68ED7AA}" type="parTrans" cxnId="{4A21F251-B247-4153-8F3D-5E6633A1B72B}">
      <dgm:prSet/>
      <dgm:spPr/>
      <dgm:t>
        <a:bodyPr/>
        <a:lstStyle/>
        <a:p>
          <a:endParaRPr lang="en-US"/>
        </a:p>
      </dgm:t>
    </dgm:pt>
    <dgm:pt modelId="{DB6EADDC-A7E7-4DE9-9ACE-1E7F950272B5}" type="sibTrans" cxnId="{4A21F251-B247-4153-8F3D-5E6633A1B72B}">
      <dgm:prSet/>
      <dgm:spPr/>
      <dgm:t>
        <a:bodyPr/>
        <a:lstStyle/>
        <a:p>
          <a:endParaRPr lang="en-US"/>
        </a:p>
      </dgm:t>
    </dgm:pt>
    <dgm:pt modelId="{D1535DAB-F29F-4DBC-8EC1-D3C5CAA53828}">
      <dgm:prSet/>
      <dgm:spPr/>
      <dgm:t>
        <a:bodyPr/>
        <a:lstStyle/>
        <a:p>
          <a:r>
            <a:rPr lang="en-GB" dirty="0"/>
            <a:t>Renters</a:t>
          </a:r>
          <a:endParaRPr lang="en-US" dirty="0"/>
        </a:p>
      </dgm:t>
    </dgm:pt>
    <dgm:pt modelId="{9FEE9335-A7DF-4F62-A141-762B5184D235}" type="parTrans" cxnId="{021E1960-17D6-407C-8D22-73ECE9E7FC57}">
      <dgm:prSet/>
      <dgm:spPr/>
      <dgm:t>
        <a:bodyPr/>
        <a:lstStyle/>
        <a:p>
          <a:endParaRPr lang="en-US"/>
        </a:p>
      </dgm:t>
    </dgm:pt>
    <dgm:pt modelId="{55BA9DBF-B62B-45A8-8591-760E08FB9583}" type="sibTrans" cxnId="{021E1960-17D6-407C-8D22-73ECE9E7FC57}">
      <dgm:prSet/>
      <dgm:spPr/>
      <dgm:t>
        <a:bodyPr/>
        <a:lstStyle/>
        <a:p>
          <a:endParaRPr lang="en-US"/>
        </a:p>
      </dgm:t>
    </dgm:pt>
    <dgm:pt modelId="{A7677F32-F775-4BAF-AFDB-5B144EE567E5}">
      <dgm:prSet/>
      <dgm:spPr/>
      <dgm:t>
        <a:bodyPr/>
        <a:lstStyle/>
        <a:p>
          <a:r>
            <a:rPr lang="en-GB" dirty="0"/>
            <a:t>Property Owners with a shared/land </a:t>
          </a:r>
          <a:r>
            <a:rPr lang="en-GB" dirty="0" err="1"/>
            <a:t>kocan</a:t>
          </a:r>
          <a:endParaRPr lang="en-US" dirty="0"/>
        </a:p>
      </dgm:t>
    </dgm:pt>
    <dgm:pt modelId="{261BB9FE-01D0-4926-825D-734B01D3586E}" type="parTrans" cxnId="{5B5C5F82-8685-4009-8D80-9F1C71006A11}">
      <dgm:prSet/>
      <dgm:spPr/>
      <dgm:t>
        <a:bodyPr/>
        <a:lstStyle/>
        <a:p>
          <a:endParaRPr lang="en-US"/>
        </a:p>
      </dgm:t>
    </dgm:pt>
    <dgm:pt modelId="{959D09F4-8843-4FCA-9848-F2EAC7838F6A}" type="sibTrans" cxnId="{5B5C5F82-8685-4009-8D80-9F1C71006A11}">
      <dgm:prSet/>
      <dgm:spPr/>
      <dgm:t>
        <a:bodyPr/>
        <a:lstStyle/>
        <a:p>
          <a:endParaRPr lang="en-US"/>
        </a:p>
      </dgm:t>
    </dgm:pt>
    <dgm:pt modelId="{E7120CE0-FF4C-49F4-8BF7-15525A200C7C}">
      <dgm:prSet/>
      <dgm:spPr/>
      <dgm:t>
        <a:bodyPr/>
        <a:lstStyle/>
        <a:p>
          <a:r>
            <a:rPr lang="en-GB"/>
            <a:t>Property Owners who purchased several years ago who do not have title deeds</a:t>
          </a:r>
          <a:endParaRPr lang="en-US"/>
        </a:p>
      </dgm:t>
    </dgm:pt>
    <dgm:pt modelId="{474C4A3E-EDC4-49C5-814E-84E523706CC3}" type="parTrans" cxnId="{E89DC103-7AD2-445D-841C-63D5D918E73C}">
      <dgm:prSet/>
      <dgm:spPr/>
      <dgm:t>
        <a:bodyPr/>
        <a:lstStyle/>
        <a:p>
          <a:endParaRPr lang="en-US"/>
        </a:p>
      </dgm:t>
    </dgm:pt>
    <dgm:pt modelId="{6AF63C3A-33E4-4E34-B9B6-005ADCF01A15}" type="sibTrans" cxnId="{E89DC103-7AD2-445D-841C-63D5D918E73C}">
      <dgm:prSet/>
      <dgm:spPr/>
      <dgm:t>
        <a:bodyPr/>
        <a:lstStyle/>
        <a:p>
          <a:endParaRPr lang="en-US"/>
        </a:p>
      </dgm:t>
    </dgm:pt>
    <dgm:pt modelId="{1C7E7947-0CDE-461E-A9C9-20B15660F516}">
      <dgm:prSet/>
      <dgm:spPr/>
      <dgm:t>
        <a:bodyPr/>
        <a:lstStyle/>
        <a:p>
          <a:r>
            <a:rPr lang="en-GB"/>
            <a:t>Anyone who’s residency expired before 14</a:t>
          </a:r>
          <a:r>
            <a:rPr lang="en-GB" baseline="30000"/>
            <a:t>th</a:t>
          </a:r>
          <a:r>
            <a:rPr lang="en-GB"/>
            <a:t> June 2024</a:t>
          </a:r>
          <a:endParaRPr lang="en-US"/>
        </a:p>
      </dgm:t>
    </dgm:pt>
    <dgm:pt modelId="{04663285-16F0-4D5F-9D2F-9B1778C3B669}" type="parTrans" cxnId="{B343DE46-5ECA-4B09-B875-BAED30BD5CB1}">
      <dgm:prSet/>
      <dgm:spPr/>
      <dgm:t>
        <a:bodyPr/>
        <a:lstStyle/>
        <a:p>
          <a:endParaRPr lang="en-US"/>
        </a:p>
      </dgm:t>
    </dgm:pt>
    <dgm:pt modelId="{32C5D17D-BBB0-4B58-A00F-54BE62456CFF}" type="sibTrans" cxnId="{B343DE46-5ECA-4B09-B875-BAED30BD5CB1}">
      <dgm:prSet/>
      <dgm:spPr/>
      <dgm:t>
        <a:bodyPr/>
        <a:lstStyle/>
        <a:p>
          <a:endParaRPr lang="en-US"/>
        </a:p>
      </dgm:t>
    </dgm:pt>
    <dgm:pt modelId="{BAD9A74B-B689-4C8F-A45B-FAE314BD027B}" type="pres">
      <dgm:prSet presAssocID="{0B04DE7C-69BA-4FF0-9846-49314415C5F7}" presName="linear" presStyleCnt="0">
        <dgm:presLayoutVars>
          <dgm:animLvl val="lvl"/>
          <dgm:resizeHandles val="exact"/>
        </dgm:presLayoutVars>
      </dgm:prSet>
      <dgm:spPr/>
    </dgm:pt>
    <dgm:pt modelId="{96DC3930-524D-4C41-800D-6D6BC789D8A5}" type="pres">
      <dgm:prSet presAssocID="{EB41455D-6C26-458C-BEB7-40F2D91BC9E5}" presName="parentText" presStyleLbl="node1" presStyleIdx="0" presStyleCnt="2">
        <dgm:presLayoutVars>
          <dgm:chMax val="0"/>
          <dgm:bulletEnabled val="1"/>
        </dgm:presLayoutVars>
      </dgm:prSet>
      <dgm:spPr/>
    </dgm:pt>
    <dgm:pt modelId="{DB5362BF-678F-4290-9A90-028D07200B3C}" type="pres">
      <dgm:prSet presAssocID="{EB41455D-6C26-458C-BEB7-40F2D91BC9E5}" presName="childText" presStyleLbl="revTx" presStyleIdx="0" presStyleCnt="2">
        <dgm:presLayoutVars>
          <dgm:bulletEnabled val="1"/>
        </dgm:presLayoutVars>
      </dgm:prSet>
      <dgm:spPr/>
    </dgm:pt>
    <dgm:pt modelId="{1A90D3BF-59B1-4404-B852-C35A0B80DB94}" type="pres">
      <dgm:prSet presAssocID="{07F5C127-1F8E-48C1-89DF-A28CCA36775D}" presName="parentText" presStyleLbl="node1" presStyleIdx="1" presStyleCnt="2">
        <dgm:presLayoutVars>
          <dgm:chMax val="0"/>
          <dgm:bulletEnabled val="1"/>
        </dgm:presLayoutVars>
      </dgm:prSet>
      <dgm:spPr/>
    </dgm:pt>
    <dgm:pt modelId="{49387933-E4F9-4955-9C17-9A6438DC12D4}" type="pres">
      <dgm:prSet presAssocID="{07F5C127-1F8E-48C1-89DF-A28CCA36775D}" presName="childText" presStyleLbl="revTx" presStyleIdx="1" presStyleCnt="2">
        <dgm:presLayoutVars>
          <dgm:bulletEnabled val="1"/>
        </dgm:presLayoutVars>
      </dgm:prSet>
      <dgm:spPr/>
    </dgm:pt>
  </dgm:ptLst>
  <dgm:cxnLst>
    <dgm:cxn modelId="{8408B301-E841-418B-806C-78E4B625454C}" srcId="{EB41455D-6C26-458C-BEB7-40F2D91BC9E5}" destId="{4D846AD1-FFD6-46ED-AD5F-C6DC6436FC5F}" srcOrd="1" destOrd="0" parTransId="{66B66CDF-A32C-4644-AEA2-02B0DE1C28A1}" sibTransId="{69FA77EF-15C1-4C71-AACD-4CD6B181E5E6}"/>
    <dgm:cxn modelId="{E89DC103-7AD2-445D-841C-63D5D918E73C}" srcId="{07F5C127-1F8E-48C1-89DF-A28CCA36775D}" destId="{E7120CE0-FF4C-49F4-8BF7-15525A200C7C}" srcOrd="2" destOrd="0" parTransId="{474C4A3E-EDC4-49C5-814E-84E523706CC3}" sibTransId="{6AF63C3A-33E4-4E34-B9B6-005ADCF01A15}"/>
    <dgm:cxn modelId="{4DAE7A1F-5747-400B-BAF9-AF599FE555C6}" type="presOf" srcId="{1C7E7947-0CDE-461E-A9C9-20B15660F516}" destId="{49387933-E4F9-4955-9C17-9A6438DC12D4}" srcOrd="0" destOrd="3" presId="urn:microsoft.com/office/officeart/2005/8/layout/vList2"/>
    <dgm:cxn modelId="{DD030E20-965B-48EA-A688-F12DD4144A26}" srcId="{0B04DE7C-69BA-4FF0-9846-49314415C5F7}" destId="{EB41455D-6C26-458C-BEB7-40F2D91BC9E5}" srcOrd="0" destOrd="0" parTransId="{35AF1BE7-132D-4105-AC76-99DDE08B97DC}" sibTransId="{485C62C6-A59E-4717-AF54-3030A61B58B1}"/>
    <dgm:cxn modelId="{2B5CE422-95A8-481A-83D1-0C225F2AD473}" type="presOf" srcId="{A7677F32-F775-4BAF-AFDB-5B144EE567E5}" destId="{49387933-E4F9-4955-9C17-9A6438DC12D4}" srcOrd="0" destOrd="1" presId="urn:microsoft.com/office/officeart/2005/8/layout/vList2"/>
    <dgm:cxn modelId="{6246F53F-2700-4D59-B88D-B3F278BA93FE}" srcId="{EB41455D-6C26-458C-BEB7-40F2D91BC9E5}" destId="{6FCAD70B-BDBD-4723-BF60-8C2A7C577BC9}" srcOrd="0" destOrd="0" parTransId="{A70AD10C-419B-4E2A-A180-18495DF82A1F}" sibTransId="{F361A714-F617-4329-9E2F-2902C0DB059C}"/>
    <dgm:cxn modelId="{021E1960-17D6-407C-8D22-73ECE9E7FC57}" srcId="{07F5C127-1F8E-48C1-89DF-A28CCA36775D}" destId="{D1535DAB-F29F-4DBC-8EC1-D3C5CAA53828}" srcOrd="0" destOrd="0" parTransId="{9FEE9335-A7DF-4F62-A141-762B5184D235}" sibTransId="{55BA9DBF-B62B-45A8-8591-760E08FB9583}"/>
    <dgm:cxn modelId="{EF706562-6FC3-4320-BC3C-49044A53A805}" type="presOf" srcId="{E7120CE0-FF4C-49F4-8BF7-15525A200C7C}" destId="{49387933-E4F9-4955-9C17-9A6438DC12D4}" srcOrd="0" destOrd="2" presId="urn:microsoft.com/office/officeart/2005/8/layout/vList2"/>
    <dgm:cxn modelId="{B343DE46-5ECA-4B09-B875-BAED30BD5CB1}" srcId="{07F5C127-1F8E-48C1-89DF-A28CCA36775D}" destId="{1C7E7947-0CDE-461E-A9C9-20B15660F516}" srcOrd="3" destOrd="0" parTransId="{04663285-16F0-4D5F-9D2F-9B1778C3B669}" sibTransId="{32C5D17D-BBB0-4B58-A00F-54BE62456CFF}"/>
    <dgm:cxn modelId="{4A21F251-B247-4153-8F3D-5E6633A1B72B}" srcId="{0B04DE7C-69BA-4FF0-9846-49314415C5F7}" destId="{07F5C127-1F8E-48C1-89DF-A28CCA36775D}" srcOrd="1" destOrd="0" parTransId="{DB044CA4-6565-479A-9C55-51D2E68ED7AA}" sibTransId="{DB6EADDC-A7E7-4DE9-9ACE-1E7F950272B5}"/>
    <dgm:cxn modelId="{CEF86977-9092-4470-9650-D66C4A9596AF}" type="presOf" srcId="{D1535DAB-F29F-4DBC-8EC1-D3C5CAA53828}" destId="{49387933-E4F9-4955-9C17-9A6438DC12D4}" srcOrd="0" destOrd="0" presId="urn:microsoft.com/office/officeart/2005/8/layout/vList2"/>
    <dgm:cxn modelId="{5B5C5F82-8685-4009-8D80-9F1C71006A11}" srcId="{07F5C127-1F8E-48C1-89DF-A28CCA36775D}" destId="{A7677F32-F775-4BAF-AFDB-5B144EE567E5}" srcOrd="1" destOrd="0" parTransId="{261BB9FE-01D0-4926-825D-734B01D3586E}" sibTransId="{959D09F4-8843-4FCA-9848-F2EAC7838F6A}"/>
    <dgm:cxn modelId="{EA7801AA-8395-4425-A021-ACCBF5DD3752}" type="presOf" srcId="{0B04DE7C-69BA-4FF0-9846-49314415C5F7}" destId="{BAD9A74B-B689-4C8F-A45B-FAE314BD027B}" srcOrd="0" destOrd="0" presId="urn:microsoft.com/office/officeart/2005/8/layout/vList2"/>
    <dgm:cxn modelId="{8EF363BD-820E-468D-A9E3-3739D225CDEE}" type="presOf" srcId="{6FCAD70B-BDBD-4723-BF60-8C2A7C577BC9}" destId="{DB5362BF-678F-4290-9A90-028D07200B3C}" srcOrd="0" destOrd="0" presId="urn:microsoft.com/office/officeart/2005/8/layout/vList2"/>
    <dgm:cxn modelId="{FF785BD0-7D1C-4E61-A08E-4FDBDE278587}" type="presOf" srcId="{EB41455D-6C26-458C-BEB7-40F2D91BC9E5}" destId="{96DC3930-524D-4C41-800D-6D6BC789D8A5}" srcOrd="0" destOrd="0" presId="urn:microsoft.com/office/officeart/2005/8/layout/vList2"/>
    <dgm:cxn modelId="{0A8E97D0-ABE4-4FDA-AFBA-24DF4CF17E6C}" srcId="{EB41455D-6C26-458C-BEB7-40F2D91BC9E5}" destId="{BB10A487-AC68-461D-A60F-41166EB4A12D}" srcOrd="2" destOrd="0" parTransId="{3EF0AC7A-8F24-4D86-9062-373E0306DAD7}" sibTransId="{B8098EA8-77F2-46A6-8F03-397BD9747642}"/>
    <dgm:cxn modelId="{D28710D6-C6CF-4C02-896D-4D93EDE186CC}" type="presOf" srcId="{07F5C127-1F8E-48C1-89DF-A28CCA36775D}" destId="{1A90D3BF-59B1-4404-B852-C35A0B80DB94}" srcOrd="0" destOrd="0" presId="urn:microsoft.com/office/officeart/2005/8/layout/vList2"/>
    <dgm:cxn modelId="{16A354E3-5B39-40E9-8878-A6C41EF52E46}" type="presOf" srcId="{4D846AD1-FFD6-46ED-AD5F-C6DC6436FC5F}" destId="{DB5362BF-678F-4290-9A90-028D07200B3C}" srcOrd="0" destOrd="1" presId="urn:microsoft.com/office/officeart/2005/8/layout/vList2"/>
    <dgm:cxn modelId="{0D305FFA-AAC1-446E-B034-FEC3747FB3AD}" type="presOf" srcId="{BB10A487-AC68-461D-A60F-41166EB4A12D}" destId="{DB5362BF-678F-4290-9A90-028D07200B3C}" srcOrd="0" destOrd="2" presId="urn:microsoft.com/office/officeart/2005/8/layout/vList2"/>
    <dgm:cxn modelId="{888BD45B-6593-4BB8-97C2-5E26A9103B4D}" type="presParOf" srcId="{BAD9A74B-B689-4C8F-A45B-FAE314BD027B}" destId="{96DC3930-524D-4C41-800D-6D6BC789D8A5}" srcOrd="0" destOrd="0" presId="urn:microsoft.com/office/officeart/2005/8/layout/vList2"/>
    <dgm:cxn modelId="{9A39A6EB-8CBB-481A-B77F-2BF57EAB38E6}" type="presParOf" srcId="{BAD9A74B-B689-4C8F-A45B-FAE314BD027B}" destId="{DB5362BF-678F-4290-9A90-028D07200B3C}" srcOrd="1" destOrd="0" presId="urn:microsoft.com/office/officeart/2005/8/layout/vList2"/>
    <dgm:cxn modelId="{AFC10036-CD3A-49AC-8A37-4CE417A0D3BD}" type="presParOf" srcId="{BAD9A74B-B689-4C8F-A45B-FAE314BD027B}" destId="{1A90D3BF-59B1-4404-B852-C35A0B80DB94}" srcOrd="2" destOrd="0" presId="urn:microsoft.com/office/officeart/2005/8/layout/vList2"/>
    <dgm:cxn modelId="{00C62341-3450-4051-AA2D-B90A91EE6067}" type="presParOf" srcId="{BAD9A74B-B689-4C8F-A45B-FAE314BD027B}" destId="{49387933-E4F9-4955-9C17-9A6438DC12D4}"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0CBEC-A3FC-4E97-8C33-6DCA8B8B7541}" type="doc">
      <dgm:prSet loTypeId="urn:microsoft.com/office/officeart/2005/8/layout/chevron2" loCatId="list" qsTypeId="urn:microsoft.com/office/officeart/2005/8/quickstyle/simple1" qsCatId="simple" csTypeId="urn:microsoft.com/office/officeart/2005/8/colors/accent1_2" csCatId="accent1" phldr="1"/>
      <dgm:spPr/>
    </dgm:pt>
    <dgm:pt modelId="{AE7BED8F-6B25-45BF-BEE3-FA436C331312}">
      <dgm:prSet phldrT="[Text]"/>
      <dgm:spPr/>
      <dgm:t>
        <a:bodyPr/>
        <a:lstStyle/>
        <a:p>
          <a:r>
            <a:rPr lang="en-GB" dirty="0"/>
            <a:t>Application </a:t>
          </a:r>
        </a:p>
      </dgm:t>
    </dgm:pt>
    <dgm:pt modelId="{286AC722-7164-4639-97F6-36073F1D7C1F}" type="parTrans" cxnId="{CC591005-05AF-4653-B89C-19C7893E1374}">
      <dgm:prSet/>
      <dgm:spPr/>
      <dgm:t>
        <a:bodyPr/>
        <a:lstStyle/>
        <a:p>
          <a:endParaRPr lang="en-GB"/>
        </a:p>
      </dgm:t>
    </dgm:pt>
    <dgm:pt modelId="{7C42815C-BB86-41E4-A60F-D8832D8A0702}" type="sibTrans" cxnId="{CC591005-05AF-4653-B89C-19C7893E1374}">
      <dgm:prSet/>
      <dgm:spPr/>
      <dgm:t>
        <a:bodyPr/>
        <a:lstStyle/>
        <a:p>
          <a:endParaRPr lang="en-GB"/>
        </a:p>
      </dgm:t>
    </dgm:pt>
    <dgm:pt modelId="{B4D97123-AA71-4257-B3FD-B83931942E52}">
      <dgm:prSet phldrT="[Text]"/>
      <dgm:spPr/>
      <dgm:t>
        <a:bodyPr/>
        <a:lstStyle/>
        <a:p>
          <a:r>
            <a:rPr lang="en-GB" dirty="0"/>
            <a:t>Documents</a:t>
          </a:r>
        </a:p>
      </dgm:t>
    </dgm:pt>
    <dgm:pt modelId="{59A8463A-55C5-412F-980C-B4826DD4C9FF}" type="parTrans" cxnId="{1290A6B4-992A-44B0-BCB4-6F99984E29E6}">
      <dgm:prSet/>
      <dgm:spPr/>
      <dgm:t>
        <a:bodyPr/>
        <a:lstStyle/>
        <a:p>
          <a:endParaRPr lang="en-GB"/>
        </a:p>
      </dgm:t>
    </dgm:pt>
    <dgm:pt modelId="{DD0832FE-2D50-4DA6-8455-9F02CEF9D855}" type="sibTrans" cxnId="{1290A6B4-992A-44B0-BCB4-6F99984E29E6}">
      <dgm:prSet/>
      <dgm:spPr/>
      <dgm:t>
        <a:bodyPr/>
        <a:lstStyle/>
        <a:p>
          <a:endParaRPr lang="en-GB"/>
        </a:p>
      </dgm:t>
    </dgm:pt>
    <dgm:pt modelId="{0773B86B-182C-4BAD-B79C-CCD3BCA4A266}">
      <dgm:prSet phldrT="[Text]"/>
      <dgm:spPr/>
      <dgm:t>
        <a:bodyPr/>
        <a:lstStyle/>
        <a:p>
          <a:r>
            <a:rPr lang="en-GB" dirty="0"/>
            <a:t>Exemption Certificate </a:t>
          </a:r>
        </a:p>
      </dgm:t>
    </dgm:pt>
    <dgm:pt modelId="{484784BB-9263-4C97-AD17-00F818362F7D}" type="parTrans" cxnId="{83A834E3-3DD3-4C20-A328-75E6A51B7A43}">
      <dgm:prSet/>
      <dgm:spPr/>
      <dgm:t>
        <a:bodyPr/>
        <a:lstStyle/>
        <a:p>
          <a:endParaRPr lang="en-GB"/>
        </a:p>
      </dgm:t>
    </dgm:pt>
    <dgm:pt modelId="{94965CAB-060D-46E8-AEC2-07329CDE3F2E}" type="sibTrans" cxnId="{83A834E3-3DD3-4C20-A328-75E6A51B7A43}">
      <dgm:prSet/>
      <dgm:spPr/>
      <dgm:t>
        <a:bodyPr/>
        <a:lstStyle/>
        <a:p>
          <a:endParaRPr lang="en-GB"/>
        </a:p>
      </dgm:t>
    </dgm:pt>
    <dgm:pt modelId="{C13EC20E-B151-4B16-AC53-228A90CADCF7}">
      <dgm:prSet/>
      <dgm:spPr/>
      <dgm:t>
        <a:bodyPr/>
        <a:lstStyle/>
        <a:p>
          <a:r>
            <a:rPr lang="en-GB" dirty="0"/>
            <a:t>1week before residency expires at Immigration in the Interior Ministry in </a:t>
          </a:r>
          <a:r>
            <a:rPr lang="en-GB" dirty="0" err="1"/>
            <a:t>Lefkoşa</a:t>
          </a:r>
          <a:endParaRPr lang="en-GB" dirty="0"/>
        </a:p>
      </dgm:t>
    </dgm:pt>
    <dgm:pt modelId="{997B4164-262F-4CD1-B73A-4014760DD940}" type="parTrans" cxnId="{AE054364-2A88-45FA-8A97-C59DDA81C940}">
      <dgm:prSet/>
      <dgm:spPr/>
      <dgm:t>
        <a:bodyPr/>
        <a:lstStyle/>
        <a:p>
          <a:endParaRPr lang="en-GB"/>
        </a:p>
      </dgm:t>
    </dgm:pt>
    <dgm:pt modelId="{F1DC2712-0C49-4509-B895-C0070F1878C1}" type="sibTrans" cxnId="{AE054364-2A88-45FA-8A97-C59DDA81C940}">
      <dgm:prSet/>
      <dgm:spPr/>
      <dgm:t>
        <a:bodyPr/>
        <a:lstStyle/>
        <a:p>
          <a:endParaRPr lang="en-GB"/>
        </a:p>
      </dgm:t>
    </dgm:pt>
    <dgm:pt modelId="{D24FE107-0B68-4FB8-951E-AFA667587344}">
      <dgm:prSet/>
      <dgm:spPr/>
      <dgm:t>
        <a:bodyPr/>
        <a:lstStyle/>
        <a:p>
          <a:r>
            <a:rPr lang="en-GB"/>
            <a:t>No appointment required</a:t>
          </a:r>
          <a:endParaRPr lang="en-GB" dirty="0"/>
        </a:p>
      </dgm:t>
    </dgm:pt>
    <dgm:pt modelId="{1BC4F439-0D9F-4033-8FEC-02DA86C742DA}" type="parTrans" cxnId="{98A2FA0D-B11C-4E8C-9ABA-3735A187B6F0}">
      <dgm:prSet/>
      <dgm:spPr/>
      <dgm:t>
        <a:bodyPr/>
        <a:lstStyle/>
        <a:p>
          <a:endParaRPr lang="en-GB"/>
        </a:p>
      </dgm:t>
    </dgm:pt>
    <dgm:pt modelId="{E69FB828-A23B-4F0E-9A69-FC665B7BE448}" type="sibTrans" cxnId="{98A2FA0D-B11C-4E8C-9ABA-3735A187B6F0}">
      <dgm:prSet/>
      <dgm:spPr/>
      <dgm:t>
        <a:bodyPr/>
        <a:lstStyle/>
        <a:p>
          <a:endParaRPr lang="en-GB"/>
        </a:p>
      </dgm:t>
    </dgm:pt>
    <dgm:pt modelId="{D083360D-0491-4343-B781-AD96C56F011D}">
      <dgm:prSet/>
      <dgm:spPr/>
      <dgm:t>
        <a:bodyPr/>
        <a:lstStyle/>
        <a:p>
          <a:r>
            <a:rPr lang="en-GB"/>
            <a:t>Issued when you apply </a:t>
          </a:r>
        </a:p>
      </dgm:t>
    </dgm:pt>
    <dgm:pt modelId="{36C277A7-B746-42DB-B985-5FDB81ECAAD1}" type="parTrans" cxnId="{D30CFAF7-7DBC-49A7-A5F0-548D7155FF04}">
      <dgm:prSet/>
      <dgm:spPr/>
      <dgm:t>
        <a:bodyPr/>
        <a:lstStyle/>
        <a:p>
          <a:endParaRPr lang="en-GB"/>
        </a:p>
      </dgm:t>
    </dgm:pt>
    <dgm:pt modelId="{522102FA-FB35-48E8-92CB-E4E377FC0318}" type="sibTrans" cxnId="{D30CFAF7-7DBC-49A7-A5F0-548D7155FF04}">
      <dgm:prSet/>
      <dgm:spPr/>
      <dgm:t>
        <a:bodyPr/>
        <a:lstStyle/>
        <a:p>
          <a:endParaRPr lang="en-GB"/>
        </a:p>
      </dgm:t>
    </dgm:pt>
    <dgm:pt modelId="{F83BD8F2-71DD-49B5-B826-98A486165CE0}">
      <dgm:prSet/>
      <dgm:spPr/>
      <dgm:t>
        <a:bodyPr/>
        <a:lstStyle/>
        <a:p>
          <a:r>
            <a:rPr lang="en-GB"/>
            <a:t>Either stamp in passport or separate paper with the exemption </a:t>
          </a:r>
          <a:endParaRPr lang="en-GB" dirty="0"/>
        </a:p>
      </dgm:t>
    </dgm:pt>
    <dgm:pt modelId="{BDCE00C0-2DDD-424A-960D-ED4E1D6414FF}" type="parTrans" cxnId="{B1803891-D0E3-4EBE-9AB7-69FC0212B6D3}">
      <dgm:prSet/>
      <dgm:spPr/>
      <dgm:t>
        <a:bodyPr/>
        <a:lstStyle/>
        <a:p>
          <a:endParaRPr lang="en-GB"/>
        </a:p>
      </dgm:t>
    </dgm:pt>
    <dgm:pt modelId="{CC45EBE6-C57F-41D3-BF63-CF51C842D8CE}" type="sibTrans" cxnId="{B1803891-D0E3-4EBE-9AB7-69FC0212B6D3}">
      <dgm:prSet/>
      <dgm:spPr/>
      <dgm:t>
        <a:bodyPr/>
        <a:lstStyle/>
        <a:p>
          <a:endParaRPr lang="en-GB"/>
        </a:p>
      </dgm:t>
    </dgm:pt>
    <dgm:pt modelId="{54B131E4-B527-4634-8002-AFD3AF8B6397}">
      <dgm:prSet/>
      <dgm:spPr/>
      <dgm:t>
        <a:bodyPr/>
        <a:lstStyle/>
        <a:p>
          <a:r>
            <a:rPr lang="en-GB" dirty="0"/>
            <a:t>Similar to existing Residency Process</a:t>
          </a:r>
        </a:p>
      </dgm:t>
    </dgm:pt>
    <dgm:pt modelId="{8CD448A5-A6B2-4A3C-8AB5-1879D31F4AC5}" type="parTrans" cxnId="{99F65492-9766-4D6C-89EC-1DBB5F11E07B}">
      <dgm:prSet/>
      <dgm:spPr/>
      <dgm:t>
        <a:bodyPr/>
        <a:lstStyle/>
        <a:p>
          <a:endParaRPr lang="en-GB"/>
        </a:p>
      </dgm:t>
    </dgm:pt>
    <dgm:pt modelId="{DC5A0BBA-4F74-4DBC-8CDE-7C8350813B0D}" type="sibTrans" cxnId="{99F65492-9766-4D6C-89EC-1DBB5F11E07B}">
      <dgm:prSet/>
      <dgm:spPr/>
      <dgm:t>
        <a:bodyPr/>
        <a:lstStyle/>
        <a:p>
          <a:endParaRPr lang="en-GB"/>
        </a:p>
      </dgm:t>
    </dgm:pt>
    <dgm:pt modelId="{71C3D607-DB3C-4D0C-8515-F9ED0D435B96}" type="pres">
      <dgm:prSet presAssocID="{5100CBEC-A3FC-4E97-8C33-6DCA8B8B7541}" presName="linearFlow" presStyleCnt="0">
        <dgm:presLayoutVars>
          <dgm:dir/>
          <dgm:animLvl val="lvl"/>
          <dgm:resizeHandles val="exact"/>
        </dgm:presLayoutVars>
      </dgm:prSet>
      <dgm:spPr/>
    </dgm:pt>
    <dgm:pt modelId="{1A69A242-1C9E-438C-A431-3733B8A76D17}" type="pres">
      <dgm:prSet presAssocID="{AE7BED8F-6B25-45BF-BEE3-FA436C331312}" presName="composite" presStyleCnt="0"/>
      <dgm:spPr/>
    </dgm:pt>
    <dgm:pt modelId="{D5741B03-CA30-4499-951C-2988E2028933}" type="pres">
      <dgm:prSet presAssocID="{AE7BED8F-6B25-45BF-BEE3-FA436C331312}" presName="parentText" presStyleLbl="alignNode1" presStyleIdx="0" presStyleCnt="3">
        <dgm:presLayoutVars>
          <dgm:chMax val="1"/>
          <dgm:bulletEnabled val="1"/>
        </dgm:presLayoutVars>
      </dgm:prSet>
      <dgm:spPr/>
    </dgm:pt>
    <dgm:pt modelId="{3F7E3E29-2240-4617-AB59-334EEA44EA38}" type="pres">
      <dgm:prSet presAssocID="{AE7BED8F-6B25-45BF-BEE3-FA436C331312}" presName="descendantText" presStyleLbl="alignAcc1" presStyleIdx="0" presStyleCnt="3">
        <dgm:presLayoutVars>
          <dgm:bulletEnabled val="1"/>
        </dgm:presLayoutVars>
      </dgm:prSet>
      <dgm:spPr/>
    </dgm:pt>
    <dgm:pt modelId="{2F14411E-4D68-4D7D-A304-DDD56BC5CEA3}" type="pres">
      <dgm:prSet presAssocID="{7C42815C-BB86-41E4-A60F-D8832D8A0702}" presName="sp" presStyleCnt="0"/>
      <dgm:spPr/>
    </dgm:pt>
    <dgm:pt modelId="{0DCCA4F4-C3BA-4D61-A7DE-3752DCA8ADC4}" type="pres">
      <dgm:prSet presAssocID="{B4D97123-AA71-4257-B3FD-B83931942E52}" presName="composite" presStyleCnt="0"/>
      <dgm:spPr/>
    </dgm:pt>
    <dgm:pt modelId="{2AEC58B3-D330-455C-ABFF-F82DEB99324D}" type="pres">
      <dgm:prSet presAssocID="{B4D97123-AA71-4257-B3FD-B83931942E52}" presName="parentText" presStyleLbl="alignNode1" presStyleIdx="1" presStyleCnt="3">
        <dgm:presLayoutVars>
          <dgm:chMax val="1"/>
          <dgm:bulletEnabled val="1"/>
        </dgm:presLayoutVars>
      </dgm:prSet>
      <dgm:spPr/>
    </dgm:pt>
    <dgm:pt modelId="{97214296-3FD9-49BA-90AB-C0050A201BDA}" type="pres">
      <dgm:prSet presAssocID="{B4D97123-AA71-4257-B3FD-B83931942E52}" presName="descendantText" presStyleLbl="alignAcc1" presStyleIdx="1" presStyleCnt="3">
        <dgm:presLayoutVars>
          <dgm:bulletEnabled val="1"/>
        </dgm:presLayoutVars>
      </dgm:prSet>
      <dgm:spPr/>
    </dgm:pt>
    <dgm:pt modelId="{7B4714E8-A5E6-4446-B38A-913E393F00BB}" type="pres">
      <dgm:prSet presAssocID="{DD0832FE-2D50-4DA6-8455-9F02CEF9D855}" presName="sp" presStyleCnt="0"/>
      <dgm:spPr/>
    </dgm:pt>
    <dgm:pt modelId="{469CFDFC-D45F-48C7-8074-4612EB100BFB}" type="pres">
      <dgm:prSet presAssocID="{0773B86B-182C-4BAD-B79C-CCD3BCA4A266}" presName="composite" presStyleCnt="0"/>
      <dgm:spPr/>
    </dgm:pt>
    <dgm:pt modelId="{0468A8E3-745A-4356-ACBB-FC06BD5D6390}" type="pres">
      <dgm:prSet presAssocID="{0773B86B-182C-4BAD-B79C-CCD3BCA4A266}" presName="parentText" presStyleLbl="alignNode1" presStyleIdx="2" presStyleCnt="3">
        <dgm:presLayoutVars>
          <dgm:chMax val="1"/>
          <dgm:bulletEnabled val="1"/>
        </dgm:presLayoutVars>
      </dgm:prSet>
      <dgm:spPr/>
    </dgm:pt>
    <dgm:pt modelId="{238F7BC7-0867-45AD-BD5D-921C384C08F9}" type="pres">
      <dgm:prSet presAssocID="{0773B86B-182C-4BAD-B79C-CCD3BCA4A266}" presName="descendantText" presStyleLbl="alignAcc1" presStyleIdx="2" presStyleCnt="3">
        <dgm:presLayoutVars>
          <dgm:bulletEnabled val="1"/>
        </dgm:presLayoutVars>
      </dgm:prSet>
      <dgm:spPr/>
    </dgm:pt>
  </dgm:ptLst>
  <dgm:cxnLst>
    <dgm:cxn modelId="{CC591005-05AF-4653-B89C-19C7893E1374}" srcId="{5100CBEC-A3FC-4E97-8C33-6DCA8B8B7541}" destId="{AE7BED8F-6B25-45BF-BEE3-FA436C331312}" srcOrd="0" destOrd="0" parTransId="{286AC722-7164-4639-97F6-36073F1D7C1F}" sibTransId="{7C42815C-BB86-41E4-A60F-D8832D8A0702}"/>
    <dgm:cxn modelId="{98A2FA0D-B11C-4E8C-9ABA-3735A187B6F0}" srcId="{AE7BED8F-6B25-45BF-BEE3-FA436C331312}" destId="{D24FE107-0B68-4FB8-951E-AFA667587344}" srcOrd="1" destOrd="0" parTransId="{1BC4F439-0D9F-4033-8FEC-02DA86C742DA}" sibTransId="{E69FB828-A23B-4F0E-9A69-FC665B7BE448}"/>
    <dgm:cxn modelId="{27357B3F-5708-499B-A97C-EDB34F9CF7CD}" type="presOf" srcId="{5100CBEC-A3FC-4E97-8C33-6DCA8B8B7541}" destId="{71C3D607-DB3C-4D0C-8515-F9ED0D435B96}" srcOrd="0" destOrd="0" presId="urn:microsoft.com/office/officeart/2005/8/layout/chevron2"/>
    <dgm:cxn modelId="{AE054364-2A88-45FA-8A97-C59DDA81C940}" srcId="{AE7BED8F-6B25-45BF-BEE3-FA436C331312}" destId="{C13EC20E-B151-4B16-AC53-228A90CADCF7}" srcOrd="0" destOrd="0" parTransId="{997B4164-262F-4CD1-B73A-4014760DD940}" sibTransId="{F1DC2712-0C49-4509-B895-C0070F1878C1}"/>
    <dgm:cxn modelId="{B7FC8680-B19A-49EB-A6F6-6E8AE681FB24}" type="presOf" srcId="{C13EC20E-B151-4B16-AC53-228A90CADCF7}" destId="{3F7E3E29-2240-4617-AB59-334EEA44EA38}" srcOrd="0" destOrd="0" presId="urn:microsoft.com/office/officeart/2005/8/layout/chevron2"/>
    <dgm:cxn modelId="{60FAAB83-5E1F-427D-98B8-5923820B68D3}" type="presOf" srcId="{0773B86B-182C-4BAD-B79C-CCD3BCA4A266}" destId="{0468A8E3-745A-4356-ACBB-FC06BD5D6390}" srcOrd="0" destOrd="0" presId="urn:microsoft.com/office/officeart/2005/8/layout/chevron2"/>
    <dgm:cxn modelId="{525BDC8A-5C14-48C5-82AB-5FA543C07A86}" type="presOf" srcId="{D083360D-0491-4343-B781-AD96C56F011D}" destId="{238F7BC7-0867-45AD-BD5D-921C384C08F9}" srcOrd="0" destOrd="0" presId="urn:microsoft.com/office/officeart/2005/8/layout/chevron2"/>
    <dgm:cxn modelId="{B1803891-D0E3-4EBE-9AB7-69FC0212B6D3}" srcId="{0773B86B-182C-4BAD-B79C-CCD3BCA4A266}" destId="{F83BD8F2-71DD-49B5-B826-98A486165CE0}" srcOrd="1" destOrd="0" parTransId="{BDCE00C0-2DDD-424A-960D-ED4E1D6414FF}" sibTransId="{CC45EBE6-C57F-41D3-BF63-CF51C842D8CE}"/>
    <dgm:cxn modelId="{99F65492-9766-4D6C-89EC-1DBB5F11E07B}" srcId="{B4D97123-AA71-4257-B3FD-B83931942E52}" destId="{54B131E4-B527-4634-8002-AFD3AF8B6397}" srcOrd="0" destOrd="0" parTransId="{8CD448A5-A6B2-4A3C-8AB5-1879D31F4AC5}" sibTransId="{DC5A0BBA-4F74-4DBC-8CDE-7C8350813B0D}"/>
    <dgm:cxn modelId="{EE2B24A5-CC8E-4B88-B1BA-60AE16B3BA8B}" type="presOf" srcId="{D24FE107-0B68-4FB8-951E-AFA667587344}" destId="{3F7E3E29-2240-4617-AB59-334EEA44EA38}" srcOrd="0" destOrd="1" presId="urn:microsoft.com/office/officeart/2005/8/layout/chevron2"/>
    <dgm:cxn modelId="{1290A6B4-992A-44B0-BCB4-6F99984E29E6}" srcId="{5100CBEC-A3FC-4E97-8C33-6DCA8B8B7541}" destId="{B4D97123-AA71-4257-B3FD-B83931942E52}" srcOrd="1" destOrd="0" parTransId="{59A8463A-55C5-412F-980C-B4826DD4C9FF}" sibTransId="{DD0832FE-2D50-4DA6-8455-9F02CEF9D855}"/>
    <dgm:cxn modelId="{9877B4CB-09DC-40D6-90D6-C003EF82B94D}" type="presOf" srcId="{F83BD8F2-71DD-49B5-B826-98A486165CE0}" destId="{238F7BC7-0867-45AD-BD5D-921C384C08F9}" srcOrd="0" destOrd="1" presId="urn:microsoft.com/office/officeart/2005/8/layout/chevron2"/>
    <dgm:cxn modelId="{9A8B00D7-AFCE-4F9C-AC36-2281D723F25B}" type="presOf" srcId="{B4D97123-AA71-4257-B3FD-B83931942E52}" destId="{2AEC58B3-D330-455C-ABFF-F82DEB99324D}" srcOrd="0" destOrd="0" presId="urn:microsoft.com/office/officeart/2005/8/layout/chevron2"/>
    <dgm:cxn modelId="{32F2C1E0-FCB7-415F-BBDF-F3D5F2DEC085}" type="presOf" srcId="{54B131E4-B527-4634-8002-AFD3AF8B6397}" destId="{97214296-3FD9-49BA-90AB-C0050A201BDA}" srcOrd="0" destOrd="0" presId="urn:microsoft.com/office/officeart/2005/8/layout/chevron2"/>
    <dgm:cxn modelId="{83A834E3-3DD3-4C20-A328-75E6A51B7A43}" srcId="{5100CBEC-A3FC-4E97-8C33-6DCA8B8B7541}" destId="{0773B86B-182C-4BAD-B79C-CCD3BCA4A266}" srcOrd="2" destOrd="0" parTransId="{484784BB-9263-4C97-AD17-00F818362F7D}" sibTransId="{94965CAB-060D-46E8-AEC2-07329CDE3F2E}"/>
    <dgm:cxn modelId="{6F3A5AF6-7BDE-4FEC-9523-89A3EEE65059}" type="presOf" srcId="{AE7BED8F-6B25-45BF-BEE3-FA436C331312}" destId="{D5741B03-CA30-4499-951C-2988E2028933}" srcOrd="0" destOrd="0" presId="urn:microsoft.com/office/officeart/2005/8/layout/chevron2"/>
    <dgm:cxn modelId="{D30CFAF7-7DBC-49A7-A5F0-548D7155FF04}" srcId="{0773B86B-182C-4BAD-B79C-CCD3BCA4A266}" destId="{D083360D-0491-4343-B781-AD96C56F011D}" srcOrd="0" destOrd="0" parTransId="{36C277A7-B746-42DB-B985-5FDB81ECAAD1}" sibTransId="{522102FA-FB35-48E8-92CB-E4E377FC0318}"/>
    <dgm:cxn modelId="{F7E4D24C-E62B-4138-86D6-9A423622A0E2}" type="presParOf" srcId="{71C3D607-DB3C-4D0C-8515-F9ED0D435B96}" destId="{1A69A242-1C9E-438C-A431-3733B8A76D17}" srcOrd="0" destOrd="0" presId="urn:microsoft.com/office/officeart/2005/8/layout/chevron2"/>
    <dgm:cxn modelId="{60840A0D-AFD8-4DEA-904C-61C0F55052BD}" type="presParOf" srcId="{1A69A242-1C9E-438C-A431-3733B8A76D17}" destId="{D5741B03-CA30-4499-951C-2988E2028933}" srcOrd="0" destOrd="0" presId="urn:microsoft.com/office/officeart/2005/8/layout/chevron2"/>
    <dgm:cxn modelId="{F11A7A38-107C-4661-A337-5029AAA33C68}" type="presParOf" srcId="{1A69A242-1C9E-438C-A431-3733B8A76D17}" destId="{3F7E3E29-2240-4617-AB59-334EEA44EA38}" srcOrd="1" destOrd="0" presId="urn:microsoft.com/office/officeart/2005/8/layout/chevron2"/>
    <dgm:cxn modelId="{A9B486C1-F177-49E5-A3DE-F9703118A40A}" type="presParOf" srcId="{71C3D607-DB3C-4D0C-8515-F9ED0D435B96}" destId="{2F14411E-4D68-4D7D-A304-DDD56BC5CEA3}" srcOrd="1" destOrd="0" presId="urn:microsoft.com/office/officeart/2005/8/layout/chevron2"/>
    <dgm:cxn modelId="{863DD1CC-C531-4C2C-AF99-1BAADBCBF5D9}" type="presParOf" srcId="{71C3D607-DB3C-4D0C-8515-F9ED0D435B96}" destId="{0DCCA4F4-C3BA-4D61-A7DE-3752DCA8ADC4}" srcOrd="2" destOrd="0" presId="urn:microsoft.com/office/officeart/2005/8/layout/chevron2"/>
    <dgm:cxn modelId="{A3626023-BA9A-4810-A366-79070393EB1A}" type="presParOf" srcId="{0DCCA4F4-C3BA-4D61-A7DE-3752DCA8ADC4}" destId="{2AEC58B3-D330-455C-ABFF-F82DEB99324D}" srcOrd="0" destOrd="0" presId="urn:microsoft.com/office/officeart/2005/8/layout/chevron2"/>
    <dgm:cxn modelId="{AE9094E4-544A-4AE5-85AE-1A93C1119AB0}" type="presParOf" srcId="{0DCCA4F4-C3BA-4D61-A7DE-3752DCA8ADC4}" destId="{97214296-3FD9-49BA-90AB-C0050A201BDA}" srcOrd="1" destOrd="0" presId="urn:microsoft.com/office/officeart/2005/8/layout/chevron2"/>
    <dgm:cxn modelId="{05056A06-360E-47B2-B1E6-17D7A0C2DA54}" type="presParOf" srcId="{71C3D607-DB3C-4D0C-8515-F9ED0D435B96}" destId="{7B4714E8-A5E6-4446-B38A-913E393F00BB}" srcOrd="3" destOrd="0" presId="urn:microsoft.com/office/officeart/2005/8/layout/chevron2"/>
    <dgm:cxn modelId="{5005C97F-639D-4CC9-B1BE-A14A5166CAD4}" type="presParOf" srcId="{71C3D607-DB3C-4D0C-8515-F9ED0D435B96}" destId="{469CFDFC-D45F-48C7-8074-4612EB100BFB}" srcOrd="4" destOrd="0" presId="urn:microsoft.com/office/officeart/2005/8/layout/chevron2"/>
    <dgm:cxn modelId="{B1FCAAA6-3760-436B-9CCA-0B7DF4D7FDE9}" type="presParOf" srcId="{469CFDFC-D45F-48C7-8074-4612EB100BFB}" destId="{0468A8E3-745A-4356-ACBB-FC06BD5D6390}" srcOrd="0" destOrd="0" presId="urn:microsoft.com/office/officeart/2005/8/layout/chevron2"/>
    <dgm:cxn modelId="{09A75016-BDB7-4569-95A5-D10292A42E97}" type="presParOf" srcId="{469CFDFC-D45F-48C7-8074-4612EB100BFB}" destId="{238F7BC7-0867-45AD-BD5D-921C384C08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106CD1-F093-4E73-BD5C-EC9E0865AFD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647266CE-82E1-4204-8000-D9600CA5B73C}">
      <dgm:prSet phldrT="[Text]" custT="1"/>
      <dgm:spPr>
        <a:solidFill>
          <a:schemeClr val="tx2">
            <a:lumMod val="75000"/>
          </a:schemeClr>
        </a:solidFill>
      </dgm:spPr>
      <dgm:t>
        <a:bodyPr/>
        <a:lstStyle/>
        <a:p>
          <a:r>
            <a:rPr lang="en-GB" sz="1300" b="1" dirty="0">
              <a:solidFill>
                <a:srgbClr val="FFFF00"/>
              </a:solidFill>
            </a:rPr>
            <a:t>Register / Renewal</a:t>
          </a:r>
        </a:p>
      </dgm:t>
    </dgm:pt>
    <dgm:pt modelId="{DA8E2467-3955-4A61-AFD1-39CEBDB04683}" type="parTrans" cxnId="{2FECC64D-0375-4255-B374-D73388CEDCDC}">
      <dgm:prSet/>
      <dgm:spPr/>
      <dgm:t>
        <a:bodyPr/>
        <a:lstStyle/>
        <a:p>
          <a:endParaRPr lang="en-GB"/>
        </a:p>
      </dgm:t>
    </dgm:pt>
    <dgm:pt modelId="{86B5A41A-14C8-4900-9D23-259BB29B915D}" type="sibTrans" cxnId="{2FECC64D-0375-4255-B374-D73388CEDCDC}">
      <dgm:prSet/>
      <dgm:spPr/>
      <dgm:t>
        <a:bodyPr/>
        <a:lstStyle/>
        <a:p>
          <a:endParaRPr lang="en-GB"/>
        </a:p>
      </dgm:t>
    </dgm:pt>
    <dgm:pt modelId="{0367E6B1-BEDC-47CB-BDCB-B792D62B04ED}">
      <dgm:prSet phldrT="[Text]" custT="1"/>
      <dgm:spPr/>
      <dgm:t>
        <a:bodyPr/>
        <a:lstStyle/>
        <a:p>
          <a:r>
            <a:rPr lang="en-GB" sz="1200" dirty="0"/>
            <a:t>1</a:t>
          </a:r>
          <a:r>
            <a:rPr lang="en-GB" sz="1200" baseline="30000" dirty="0"/>
            <a:t>st</a:t>
          </a:r>
          <a:r>
            <a:rPr lang="en-GB" sz="1200" dirty="0"/>
            <a:t> Registration must be completed before visa expires</a:t>
          </a:r>
        </a:p>
        <a:p>
          <a:r>
            <a:rPr lang="en-GB" sz="1200" dirty="0"/>
            <a:t>Renewal cannot be started until 20 days before existing residency expires</a:t>
          </a:r>
        </a:p>
      </dgm:t>
    </dgm:pt>
    <dgm:pt modelId="{2F6AC77C-B20D-4B03-9A3E-D371E885CE7C}" type="parTrans" cxnId="{AFC2C81A-8522-440E-A272-60047CECE00F}">
      <dgm:prSet/>
      <dgm:spPr/>
      <dgm:t>
        <a:bodyPr/>
        <a:lstStyle/>
        <a:p>
          <a:endParaRPr lang="en-GB"/>
        </a:p>
      </dgm:t>
    </dgm:pt>
    <dgm:pt modelId="{3CD5B6C2-2417-411E-9002-3A166B3E5C4E}" type="sibTrans" cxnId="{AFC2C81A-8522-440E-A272-60047CECE00F}">
      <dgm:prSet/>
      <dgm:spPr/>
      <dgm:t>
        <a:bodyPr/>
        <a:lstStyle/>
        <a:p>
          <a:endParaRPr lang="en-GB"/>
        </a:p>
      </dgm:t>
    </dgm:pt>
    <dgm:pt modelId="{9903F528-6344-4CDA-AD74-6A2257E7F0E5}">
      <dgm:prSet phldrT="[Text]" custT="1"/>
      <dgm:spPr>
        <a:solidFill>
          <a:schemeClr val="tx2">
            <a:lumMod val="75000"/>
          </a:schemeClr>
        </a:solidFill>
      </dgm:spPr>
      <dgm:t>
        <a:bodyPr/>
        <a:lstStyle/>
        <a:p>
          <a:r>
            <a:rPr lang="en-GB" sz="1600" b="1" dirty="0">
              <a:solidFill>
                <a:srgbClr val="FFFF00"/>
              </a:solidFill>
            </a:rPr>
            <a:t>Police Visit</a:t>
          </a:r>
        </a:p>
      </dgm:t>
    </dgm:pt>
    <dgm:pt modelId="{B04C7F0B-2AB7-4E0D-A624-BB9E217D9865}" type="parTrans" cxnId="{DD6651B8-5830-4CAD-A390-B92EA7EAD8B6}">
      <dgm:prSet/>
      <dgm:spPr/>
      <dgm:t>
        <a:bodyPr/>
        <a:lstStyle/>
        <a:p>
          <a:endParaRPr lang="en-GB"/>
        </a:p>
      </dgm:t>
    </dgm:pt>
    <dgm:pt modelId="{3035D90B-BE01-4500-AE32-4EAF1466BE2C}" type="sibTrans" cxnId="{DD6651B8-5830-4CAD-A390-B92EA7EAD8B6}">
      <dgm:prSet/>
      <dgm:spPr/>
      <dgm:t>
        <a:bodyPr/>
        <a:lstStyle/>
        <a:p>
          <a:endParaRPr lang="en-GB"/>
        </a:p>
      </dgm:t>
    </dgm:pt>
    <dgm:pt modelId="{3126D9B6-58FA-47BF-8EE1-23F72BCE45CE}">
      <dgm:prSet phldrT="[Text]"/>
      <dgm:spPr/>
      <dgm:t>
        <a:bodyPr/>
        <a:lstStyle/>
        <a:p>
          <a:r>
            <a:rPr lang="en-GB" dirty="0"/>
            <a:t>Requirements: depends on circumstances</a:t>
          </a:r>
        </a:p>
        <a:p>
          <a:endParaRPr lang="en-GB" dirty="0"/>
        </a:p>
      </dgm:t>
    </dgm:pt>
    <dgm:pt modelId="{8A1D8D24-E7B2-494C-AB36-B852C5D934A9}" type="parTrans" cxnId="{19599660-B97E-45AB-A991-E5F16023A3EF}">
      <dgm:prSet/>
      <dgm:spPr/>
      <dgm:t>
        <a:bodyPr/>
        <a:lstStyle/>
        <a:p>
          <a:endParaRPr lang="en-GB"/>
        </a:p>
      </dgm:t>
    </dgm:pt>
    <dgm:pt modelId="{3E2A881E-F43A-4ED2-AB48-ABEBFAA85220}" type="sibTrans" cxnId="{19599660-B97E-45AB-A991-E5F16023A3EF}">
      <dgm:prSet/>
      <dgm:spPr/>
      <dgm:t>
        <a:bodyPr/>
        <a:lstStyle/>
        <a:p>
          <a:endParaRPr lang="en-GB"/>
        </a:p>
      </dgm:t>
    </dgm:pt>
    <dgm:pt modelId="{A603E58E-3D15-407A-B6D9-8B232348FBC1}">
      <dgm:prSet phldrT="[Text]" custT="1"/>
      <dgm:spPr>
        <a:solidFill>
          <a:schemeClr val="tx2">
            <a:lumMod val="75000"/>
          </a:schemeClr>
        </a:solidFill>
      </dgm:spPr>
      <dgm:t>
        <a:bodyPr/>
        <a:lstStyle/>
        <a:p>
          <a:r>
            <a:rPr lang="en-GB" sz="1200" b="1" dirty="0">
              <a:solidFill>
                <a:srgbClr val="FFFF00"/>
              </a:solidFill>
            </a:rPr>
            <a:t>Health Insurance / Blood Tests</a:t>
          </a:r>
        </a:p>
      </dgm:t>
    </dgm:pt>
    <dgm:pt modelId="{12874D5E-8845-4293-BA5C-24292FD6D74A}" type="parTrans" cxnId="{C5F4C39E-6176-49B7-98A8-5EF8EE4093F7}">
      <dgm:prSet/>
      <dgm:spPr/>
      <dgm:t>
        <a:bodyPr/>
        <a:lstStyle/>
        <a:p>
          <a:endParaRPr lang="en-GB"/>
        </a:p>
      </dgm:t>
    </dgm:pt>
    <dgm:pt modelId="{EF0B30E5-BBE6-4D07-A757-98F4010D16CA}" type="sibTrans" cxnId="{C5F4C39E-6176-49B7-98A8-5EF8EE4093F7}">
      <dgm:prSet/>
      <dgm:spPr/>
      <dgm:t>
        <a:bodyPr/>
        <a:lstStyle/>
        <a:p>
          <a:endParaRPr lang="en-GB"/>
        </a:p>
      </dgm:t>
    </dgm:pt>
    <dgm:pt modelId="{4243AD5C-8B34-4334-96E4-C69086F17212}">
      <dgm:prSet phldrT="[Text]"/>
      <dgm:spPr/>
      <dgm:t>
        <a:bodyPr/>
        <a:lstStyle/>
        <a:p>
          <a:r>
            <a:rPr lang="en-GB" dirty="0"/>
            <a:t>Paid online International credit or debit cards can be used</a:t>
          </a:r>
        </a:p>
        <a:p>
          <a:r>
            <a:rPr lang="en-GB" dirty="0"/>
            <a:t> Following payment if &lt;60 years old system will advise clinic to attend for Blood tests.</a:t>
          </a:r>
        </a:p>
      </dgm:t>
    </dgm:pt>
    <dgm:pt modelId="{F1028B31-C8D9-4437-8CBA-68A5DEB14428}" type="parTrans" cxnId="{7EACA2A9-E76E-4C72-9518-2A106EC997AF}">
      <dgm:prSet/>
      <dgm:spPr/>
      <dgm:t>
        <a:bodyPr/>
        <a:lstStyle/>
        <a:p>
          <a:endParaRPr lang="en-GB"/>
        </a:p>
      </dgm:t>
    </dgm:pt>
    <dgm:pt modelId="{22ECA27A-D2E2-47F4-A88F-D5B02A561802}" type="sibTrans" cxnId="{7EACA2A9-E76E-4C72-9518-2A106EC997AF}">
      <dgm:prSet/>
      <dgm:spPr/>
      <dgm:t>
        <a:bodyPr/>
        <a:lstStyle/>
        <a:p>
          <a:endParaRPr lang="en-GB"/>
        </a:p>
      </dgm:t>
    </dgm:pt>
    <dgm:pt modelId="{6EA91CBB-6682-4F1B-8091-E0CCF5CF4EE6}">
      <dgm:prSet phldrT="[Text]" custT="1"/>
      <dgm:spPr>
        <a:solidFill>
          <a:schemeClr val="tx2">
            <a:lumMod val="75000"/>
          </a:schemeClr>
        </a:solidFill>
      </dgm:spPr>
      <dgm:t>
        <a:bodyPr/>
        <a:lstStyle/>
        <a:p>
          <a:r>
            <a:rPr lang="en-GB" sz="1400" b="1" dirty="0">
              <a:solidFill>
                <a:srgbClr val="FFFF00"/>
              </a:solidFill>
            </a:rPr>
            <a:t>Residency Permit</a:t>
          </a:r>
        </a:p>
      </dgm:t>
    </dgm:pt>
    <dgm:pt modelId="{DA9A7BF2-259A-4DC1-8EDE-22C53FBDEDF6}" type="parTrans" cxnId="{64E5C78E-8870-490B-998D-3814430C5E67}">
      <dgm:prSet/>
      <dgm:spPr/>
      <dgm:t>
        <a:bodyPr/>
        <a:lstStyle/>
        <a:p>
          <a:endParaRPr lang="en-GB"/>
        </a:p>
      </dgm:t>
    </dgm:pt>
    <dgm:pt modelId="{A8346144-33B0-45D1-B2A5-E674F1BE84B9}" type="sibTrans" cxnId="{64E5C78E-8870-490B-998D-3814430C5E67}">
      <dgm:prSet/>
      <dgm:spPr/>
      <dgm:t>
        <a:bodyPr/>
        <a:lstStyle/>
        <a:p>
          <a:endParaRPr lang="en-GB"/>
        </a:p>
      </dgm:t>
    </dgm:pt>
    <dgm:pt modelId="{858F4344-E832-43F1-BA0B-5DD1983A7697}">
      <dgm:prSet phldrT="[Text]" custT="1"/>
      <dgm:spPr>
        <a:solidFill>
          <a:schemeClr val="tx2">
            <a:lumMod val="75000"/>
          </a:schemeClr>
        </a:solidFill>
      </dgm:spPr>
      <dgm:t>
        <a:bodyPr/>
        <a:lstStyle/>
        <a:p>
          <a:r>
            <a:rPr lang="en-GB" sz="1600" b="1" dirty="0">
              <a:solidFill>
                <a:srgbClr val="FFFF00"/>
              </a:solidFill>
            </a:rPr>
            <a:t>Pay Stay Permit </a:t>
          </a:r>
        </a:p>
      </dgm:t>
    </dgm:pt>
    <dgm:pt modelId="{61201025-A021-41DC-8E15-1CEE9C3D9BE1}" type="parTrans" cxnId="{5BB46E67-CFB0-4DBA-9504-2E94089B59BB}">
      <dgm:prSet/>
      <dgm:spPr/>
      <dgm:t>
        <a:bodyPr/>
        <a:lstStyle/>
        <a:p>
          <a:endParaRPr lang="en-GB"/>
        </a:p>
      </dgm:t>
    </dgm:pt>
    <dgm:pt modelId="{305C8540-576A-4A2C-98B0-F621303941BD}" type="sibTrans" cxnId="{5BB46E67-CFB0-4DBA-9504-2E94089B59BB}">
      <dgm:prSet/>
      <dgm:spPr/>
      <dgm:t>
        <a:bodyPr/>
        <a:lstStyle/>
        <a:p>
          <a:endParaRPr lang="en-GB"/>
        </a:p>
      </dgm:t>
    </dgm:pt>
    <dgm:pt modelId="{5228B937-99D8-475F-802B-B121B9762C44}">
      <dgm:prSet phldrT="[Text]" custT="1"/>
      <dgm:spPr/>
      <dgm:t>
        <a:bodyPr/>
        <a:lstStyle/>
        <a:p>
          <a:r>
            <a:rPr lang="en-GB" sz="1400" dirty="0"/>
            <a:t>Paid online,  International credit or debit cards can be used</a:t>
          </a:r>
          <a:endParaRPr lang="en-GB" sz="1400" b="1" dirty="0">
            <a:solidFill>
              <a:srgbClr val="FFFF00"/>
            </a:solidFill>
          </a:endParaRPr>
        </a:p>
      </dgm:t>
    </dgm:pt>
    <dgm:pt modelId="{79BE2416-1E23-49E9-A389-1A2D52879CC3}" type="parTrans" cxnId="{B0A4D3E8-4916-4073-851D-15B4FD39A338}">
      <dgm:prSet/>
      <dgm:spPr/>
      <dgm:t>
        <a:bodyPr/>
        <a:lstStyle/>
        <a:p>
          <a:endParaRPr lang="en-GB"/>
        </a:p>
      </dgm:t>
    </dgm:pt>
    <dgm:pt modelId="{8E288630-6C9E-4962-AA94-2DC6D20B091B}" type="sibTrans" cxnId="{B0A4D3E8-4916-4073-851D-15B4FD39A338}">
      <dgm:prSet/>
      <dgm:spPr/>
      <dgm:t>
        <a:bodyPr/>
        <a:lstStyle/>
        <a:p>
          <a:endParaRPr lang="en-GB"/>
        </a:p>
      </dgm:t>
    </dgm:pt>
    <dgm:pt modelId="{3B2A0571-135F-4815-A9FE-04DCA8CA072A}">
      <dgm:prSet phldrT="[Text]" custT="1"/>
      <dgm:spPr/>
      <dgm:t>
        <a:bodyPr/>
        <a:lstStyle/>
        <a:p>
          <a:r>
            <a:rPr lang="en-GB" sz="1400" b="1" dirty="0">
              <a:solidFill>
                <a:schemeClr val="tx1"/>
              </a:solidFill>
            </a:rPr>
            <a:t>Indicates residency permit approved</a:t>
          </a:r>
        </a:p>
      </dgm:t>
    </dgm:pt>
    <dgm:pt modelId="{37C3A888-B80B-4083-841F-F6E53B4499D4}" type="parTrans" cxnId="{3A673F14-D400-45F9-90FA-B8292C9D0C30}">
      <dgm:prSet/>
      <dgm:spPr/>
      <dgm:t>
        <a:bodyPr/>
        <a:lstStyle/>
        <a:p>
          <a:endParaRPr lang="en-GB"/>
        </a:p>
      </dgm:t>
    </dgm:pt>
    <dgm:pt modelId="{DDD0EFFC-C1E6-42E2-B741-6AA1F6D60D0F}" type="sibTrans" cxnId="{3A673F14-D400-45F9-90FA-B8292C9D0C30}">
      <dgm:prSet/>
      <dgm:spPr/>
      <dgm:t>
        <a:bodyPr/>
        <a:lstStyle/>
        <a:p>
          <a:endParaRPr lang="en-GB"/>
        </a:p>
      </dgm:t>
    </dgm:pt>
    <dgm:pt modelId="{E748EF6B-13AA-4606-B619-C5286B0ABBF3}">
      <dgm:prSet phldrT="[Text]" custT="1"/>
      <dgm:spPr>
        <a:solidFill>
          <a:schemeClr val="tx2">
            <a:lumMod val="75000"/>
          </a:schemeClr>
        </a:solidFill>
      </dgm:spPr>
      <dgm:t>
        <a:bodyPr/>
        <a:lstStyle/>
        <a:p>
          <a:r>
            <a:rPr lang="en-GB" sz="1400" b="1" dirty="0">
              <a:solidFill>
                <a:schemeClr val="tx1"/>
              </a:solidFill>
            </a:rPr>
            <a:t>After paying for your permit.  Logout and login again and your permit is available to download and print off</a:t>
          </a:r>
        </a:p>
      </dgm:t>
    </dgm:pt>
    <dgm:pt modelId="{48DAA5A6-2980-43F1-BAFF-2D12F2BA99C9}" type="parTrans" cxnId="{5D1F2290-6925-4532-9D60-92D868425E33}">
      <dgm:prSet/>
      <dgm:spPr/>
      <dgm:t>
        <a:bodyPr/>
        <a:lstStyle/>
        <a:p>
          <a:endParaRPr lang="en-GB"/>
        </a:p>
      </dgm:t>
    </dgm:pt>
    <dgm:pt modelId="{FDECDE80-E453-4C9D-B6D5-8E122056CF68}" type="sibTrans" cxnId="{5D1F2290-6925-4532-9D60-92D868425E33}">
      <dgm:prSet/>
      <dgm:spPr/>
      <dgm:t>
        <a:bodyPr/>
        <a:lstStyle/>
        <a:p>
          <a:endParaRPr lang="en-GB"/>
        </a:p>
      </dgm:t>
    </dgm:pt>
    <dgm:pt modelId="{1046655E-A4B4-49E3-8940-8F7F3B90920E}" type="pres">
      <dgm:prSet presAssocID="{FE106CD1-F093-4E73-BD5C-EC9E0865AFD4}" presName="Name0" presStyleCnt="0">
        <dgm:presLayoutVars>
          <dgm:dir/>
          <dgm:animLvl val="lvl"/>
          <dgm:resizeHandles val="exact"/>
        </dgm:presLayoutVars>
      </dgm:prSet>
      <dgm:spPr/>
    </dgm:pt>
    <dgm:pt modelId="{70D7674B-34E6-4C60-83C2-C9D2B4462180}" type="pres">
      <dgm:prSet presAssocID="{647266CE-82E1-4204-8000-D9600CA5B73C}" presName="compositeNode" presStyleCnt="0">
        <dgm:presLayoutVars>
          <dgm:bulletEnabled val="1"/>
        </dgm:presLayoutVars>
      </dgm:prSet>
      <dgm:spPr/>
    </dgm:pt>
    <dgm:pt modelId="{57D0D63A-A236-4832-9603-D0C1C6CB178A}" type="pres">
      <dgm:prSet presAssocID="{647266CE-82E1-4204-8000-D9600CA5B73C}" presName="bgRect" presStyleLbl="node1" presStyleIdx="0" presStyleCnt="5"/>
      <dgm:spPr/>
    </dgm:pt>
    <dgm:pt modelId="{660C807E-7CA2-4E1F-9538-A8C2EA37F236}" type="pres">
      <dgm:prSet presAssocID="{647266CE-82E1-4204-8000-D9600CA5B73C}" presName="parentNode" presStyleLbl="node1" presStyleIdx="0" presStyleCnt="5">
        <dgm:presLayoutVars>
          <dgm:chMax val="0"/>
          <dgm:bulletEnabled val="1"/>
        </dgm:presLayoutVars>
      </dgm:prSet>
      <dgm:spPr/>
    </dgm:pt>
    <dgm:pt modelId="{BE935FED-45E2-41E6-9A0E-3E1423AB4564}" type="pres">
      <dgm:prSet presAssocID="{647266CE-82E1-4204-8000-D9600CA5B73C}" presName="childNode" presStyleLbl="node1" presStyleIdx="0" presStyleCnt="5">
        <dgm:presLayoutVars>
          <dgm:bulletEnabled val="1"/>
        </dgm:presLayoutVars>
      </dgm:prSet>
      <dgm:spPr/>
    </dgm:pt>
    <dgm:pt modelId="{29C601F1-7F62-4D24-9E71-CB70220C98FE}" type="pres">
      <dgm:prSet presAssocID="{86B5A41A-14C8-4900-9D23-259BB29B915D}" presName="hSp" presStyleCnt="0"/>
      <dgm:spPr/>
    </dgm:pt>
    <dgm:pt modelId="{334206F5-3A80-4CC4-9587-87FDB3B61C85}" type="pres">
      <dgm:prSet presAssocID="{86B5A41A-14C8-4900-9D23-259BB29B915D}" presName="vProcSp" presStyleCnt="0"/>
      <dgm:spPr/>
    </dgm:pt>
    <dgm:pt modelId="{F654981B-DC8E-44C2-A463-A9C27A2C6150}" type="pres">
      <dgm:prSet presAssocID="{86B5A41A-14C8-4900-9D23-259BB29B915D}" presName="vSp1" presStyleCnt="0"/>
      <dgm:spPr/>
    </dgm:pt>
    <dgm:pt modelId="{E1A41C2B-52C2-45E3-A50F-4C6E76CCFB15}" type="pres">
      <dgm:prSet presAssocID="{86B5A41A-14C8-4900-9D23-259BB29B915D}" presName="simulatedConn" presStyleLbl="solidFgAcc1" presStyleIdx="0" presStyleCnt="4"/>
      <dgm:spPr/>
    </dgm:pt>
    <dgm:pt modelId="{2558D6DB-5703-49DB-8CD3-7EF7E828D9D6}" type="pres">
      <dgm:prSet presAssocID="{86B5A41A-14C8-4900-9D23-259BB29B915D}" presName="vSp2" presStyleCnt="0"/>
      <dgm:spPr/>
    </dgm:pt>
    <dgm:pt modelId="{9EE0B802-2924-4823-92C2-4C84A0B3D785}" type="pres">
      <dgm:prSet presAssocID="{86B5A41A-14C8-4900-9D23-259BB29B915D}" presName="sibTrans" presStyleCnt="0"/>
      <dgm:spPr/>
    </dgm:pt>
    <dgm:pt modelId="{E7608906-1310-45C5-8E19-CC54DAAE5E39}" type="pres">
      <dgm:prSet presAssocID="{9903F528-6344-4CDA-AD74-6A2257E7F0E5}" presName="compositeNode" presStyleCnt="0">
        <dgm:presLayoutVars>
          <dgm:bulletEnabled val="1"/>
        </dgm:presLayoutVars>
      </dgm:prSet>
      <dgm:spPr/>
    </dgm:pt>
    <dgm:pt modelId="{F3417A24-9F49-4C02-8567-C4A4236ACD8D}" type="pres">
      <dgm:prSet presAssocID="{9903F528-6344-4CDA-AD74-6A2257E7F0E5}" presName="bgRect" presStyleLbl="node1" presStyleIdx="1" presStyleCnt="5"/>
      <dgm:spPr/>
    </dgm:pt>
    <dgm:pt modelId="{2305EBE0-74F7-4E4B-A69F-1608861A2B90}" type="pres">
      <dgm:prSet presAssocID="{9903F528-6344-4CDA-AD74-6A2257E7F0E5}" presName="parentNode" presStyleLbl="node1" presStyleIdx="1" presStyleCnt="5">
        <dgm:presLayoutVars>
          <dgm:chMax val="0"/>
          <dgm:bulletEnabled val="1"/>
        </dgm:presLayoutVars>
      </dgm:prSet>
      <dgm:spPr/>
    </dgm:pt>
    <dgm:pt modelId="{9A79491A-B761-4886-9173-649435C9FCEB}" type="pres">
      <dgm:prSet presAssocID="{9903F528-6344-4CDA-AD74-6A2257E7F0E5}" presName="childNode" presStyleLbl="node1" presStyleIdx="1" presStyleCnt="5">
        <dgm:presLayoutVars>
          <dgm:bulletEnabled val="1"/>
        </dgm:presLayoutVars>
      </dgm:prSet>
      <dgm:spPr/>
    </dgm:pt>
    <dgm:pt modelId="{A83A3479-9011-4E64-9E54-E728716C8F68}" type="pres">
      <dgm:prSet presAssocID="{3035D90B-BE01-4500-AE32-4EAF1466BE2C}" presName="hSp" presStyleCnt="0"/>
      <dgm:spPr/>
    </dgm:pt>
    <dgm:pt modelId="{6BCF72B3-CEFE-40A6-9599-9B5DCF133914}" type="pres">
      <dgm:prSet presAssocID="{3035D90B-BE01-4500-AE32-4EAF1466BE2C}" presName="vProcSp" presStyleCnt="0"/>
      <dgm:spPr/>
    </dgm:pt>
    <dgm:pt modelId="{798A547F-DD6E-4970-9454-11AAF2D930AA}" type="pres">
      <dgm:prSet presAssocID="{3035D90B-BE01-4500-AE32-4EAF1466BE2C}" presName="vSp1" presStyleCnt="0"/>
      <dgm:spPr/>
    </dgm:pt>
    <dgm:pt modelId="{D301E749-FB83-4FFC-B6F9-6173B2C04E24}" type="pres">
      <dgm:prSet presAssocID="{3035D90B-BE01-4500-AE32-4EAF1466BE2C}" presName="simulatedConn" presStyleLbl="solidFgAcc1" presStyleIdx="1" presStyleCnt="4"/>
      <dgm:spPr/>
    </dgm:pt>
    <dgm:pt modelId="{96BBA776-9F7A-4BEE-8519-A56D131F8C31}" type="pres">
      <dgm:prSet presAssocID="{3035D90B-BE01-4500-AE32-4EAF1466BE2C}" presName="vSp2" presStyleCnt="0"/>
      <dgm:spPr/>
    </dgm:pt>
    <dgm:pt modelId="{6A8EB17D-E482-4A6D-8804-5B04262E88CC}" type="pres">
      <dgm:prSet presAssocID="{3035D90B-BE01-4500-AE32-4EAF1466BE2C}" presName="sibTrans" presStyleCnt="0"/>
      <dgm:spPr/>
    </dgm:pt>
    <dgm:pt modelId="{E3D1342B-4AE8-408A-BF3B-EACE6675F0BF}" type="pres">
      <dgm:prSet presAssocID="{A603E58E-3D15-407A-B6D9-8B232348FBC1}" presName="compositeNode" presStyleCnt="0">
        <dgm:presLayoutVars>
          <dgm:bulletEnabled val="1"/>
        </dgm:presLayoutVars>
      </dgm:prSet>
      <dgm:spPr/>
    </dgm:pt>
    <dgm:pt modelId="{DE8307C5-D6FD-4AF6-BE08-8F46A1179622}" type="pres">
      <dgm:prSet presAssocID="{A603E58E-3D15-407A-B6D9-8B232348FBC1}" presName="bgRect" presStyleLbl="node1" presStyleIdx="2" presStyleCnt="5"/>
      <dgm:spPr/>
    </dgm:pt>
    <dgm:pt modelId="{AF2BF8A6-3E9E-4E95-8546-50AC1CE2A1AC}" type="pres">
      <dgm:prSet presAssocID="{A603E58E-3D15-407A-B6D9-8B232348FBC1}" presName="parentNode" presStyleLbl="node1" presStyleIdx="2" presStyleCnt="5">
        <dgm:presLayoutVars>
          <dgm:chMax val="0"/>
          <dgm:bulletEnabled val="1"/>
        </dgm:presLayoutVars>
      </dgm:prSet>
      <dgm:spPr/>
    </dgm:pt>
    <dgm:pt modelId="{9DC4BF93-F2A0-4F6D-956B-846AC822B059}" type="pres">
      <dgm:prSet presAssocID="{A603E58E-3D15-407A-B6D9-8B232348FBC1}" presName="childNode" presStyleLbl="node1" presStyleIdx="2" presStyleCnt="5">
        <dgm:presLayoutVars>
          <dgm:bulletEnabled val="1"/>
        </dgm:presLayoutVars>
      </dgm:prSet>
      <dgm:spPr/>
    </dgm:pt>
    <dgm:pt modelId="{24F79AE5-8B4D-45C2-87A5-2B8D610A2254}" type="pres">
      <dgm:prSet presAssocID="{EF0B30E5-BBE6-4D07-A757-98F4010D16CA}" presName="hSp" presStyleCnt="0"/>
      <dgm:spPr/>
    </dgm:pt>
    <dgm:pt modelId="{F4D179D0-79B5-4CA0-A903-94DF9A12EA18}" type="pres">
      <dgm:prSet presAssocID="{EF0B30E5-BBE6-4D07-A757-98F4010D16CA}" presName="vProcSp" presStyleCnt="0"/>
      <dgm:spPr/>
    </dgm:pt>
    <dgm:pt modelId="{F9373205-94BD-4F36-A7E5-8FC74B2B1450}" type="pres">
      <dgm:prSet presAssocID="{EF0B30E5-BBE6-4D07-A757-98F4010D16CA}" presName="vSp1" presStyleCnt="0"/>
      <dgm:spPr/>
    </dgm:pt>
    <dgm:pt modelId="{39DC8CBE-251B-41B0-A4B0-44ED3410197E}" type="pres">
      <dgm:prSet presAssocID="{EF0B30E5-BBE6-4D07-A757-98F4010D16CA}" presName="simulatedConn" presStyleLbl="solidFgAcc1" presStyleIdx="2" presStyleCnt="4"/>
      <dgm:spPr/>
    </dgm:pt>
    <dgm:pt modelId="{E6120A1C-0C72-4D30-89B3-34305B921A03}" type="pres">
      <dgm:prSet presAssocID="{EF0B30E5-BBE6-4D07-A757-98F4010D16CA}" presName="vSp2" presStyleCnt="0"/>
      <dgm:spPr/>
    </dgm:pt>
    <dgm:pt modelId="{5D7429BB-DED4-4A1E-A898-64BC6153CA9B}" type="pres">
      <dgm:prSet presAssocID="{EF0B30E5-BBE6-4D07-A757-98F4010D16CA}" presName="sibTrans" presStyleCnt="0"/>
      <dgm:spPr/>
    </dgm:pt>
    <dgm:pt modelId="{7C1E58BB-3D4E-41E3-98A8-CB27090EF62E}" type="pres">
      <dgm:prSet presAssocID="{858F4344-E832-43F1-BA0B-5DD1983A7697}" presName="compositeNode" presStyleCnt="0">
        <dgm:presLayoutVars>
          <dgm:bulletEnabled val="1"/>
        </dgm:presLayoutVars>
      </dgm:prSet>
      <dgm:spPr/>
    </dgm:pt>
    <dgm:pt modelId="{753BC6F9-C1B4-4F74-AABC-143A95E3ABD0}" type="pres">
      <dgm:prSet presAssocID="{858F4344-E832-43F1-BA0B-5DD1983A7697}" presName="bgRect" presStyleLbl="node1" presStyleIdx="3" presStyleCnt="5"/>
      <dgm:spPr/>
    </dgm:pt>
    <dgm:pt modelId="{8747C493-8679-4FBE-A1B2-A5B20807C690}" type="pres">
      <dgm:prSet presAssocID="{858F4344-E832-43F1-BA0B-5DD1983A7697}" presName="parentNode" presStyleLbl="node1" presStyleIdx="3" presStyleCnt="5">
        <dgm:presLayoutVars>
          <dgm:chMax val="0"/>
          <dgm:bulletEnabled val="1"/>
        </dgm:presLayoutVars>
      </dgm:prSet>
      <dgm:spPr/>
    </dgm:pt>
    <dgm:pt modelId="{0E0C8107-9116-4563-80E4-5E1FF389E9E2}" type="pres">
      <dgm:prSet presAssocID="{858F4344-E832-43F1-BA0B-5DD1983A7697}" presName="childNode" presStyleLbl="node1" presStyleIdx="3" presStyleCnt="5">
        <dgm:presLayoutVars>
          <dgm:bulletEnabled val="1"/>
        </dgm:presLayoutVars>
      </dgm:prSet>
      <dgm:spPr/>
    </dgm:pt>
    <dgm:pt modelId="{542A9E1B-1D6B-4499-A01C-C974E36EB838}" type="pres">
      <dgm:prSet presAssocID="{305C8540-576A-4A2C-98B0-F621303941BD}" presName="hSp" presStyleCnt="0"/>
      <dgm:spPr/>
    </dgm:pt>
    <dgm:pt modelId="{B7474302-9A8D-438C-898E-E6FBD484E530}" type="pres">
      <dgm:prSet presAssocID="{305C8540-576A-4A2C-98B0-F621303941BD}" presName="vProcSp" presStyleCnt="0"/>
      <dgm:spPr/>
    </dgm:pt>
    <dgm:pt modelId="{8A131BD1-65DF-41A2-ACE8-25CF852A2934}" type="pres">
      <dgm:prSet presAssocID="{305C8540-576A-4A2C-98B0-F621303941BD}" presName="vSp1" presStyleCnt="0"/>
      <dgm:spPr/>
    </dgm:pt>
    <dgm:pt modelId="{913A6FF7-BC19-4109-B30D-7507E97C3037}" type="pres">
      <dgm:prSet presAssocID="{305C8540-576A-4A2C-98B0-F621303941BD}" presName="simulatedConn" presStyleLbl="solidFgAcc1" presStyleIdx="3" presStyleCnt="4"/>
      <dgm:spPr/>
    </dgm:pt>
    <dgm:pt modelId="{820E8A54-5FA9-433F-A8E4-0DFA2620EADD}" type="pres">
      <dgm:prSet presAssocID="{305C8540-576A-4A2C-98B0-F621303941BD}" presName="vSp2" presStyleCnt="0"/>
      <dgm:spPr/>
    </dgm:pt>
    <dgm:pt modelId="{CEE63C4A-5F55-4B59-94DF-2A8DD8B49591}" type="pres">
      <dgm:prSet presAssocID="{305C8540-576A-4A2C-98B0-F621303941BD}" presName="sibTrans" presStyleCnt="0"/>
      <dgm:spPr/>
    </dgm:pt>
    <dgm:pt modelId="{D12ECB41-ACEB-43EB-87E1-E591DE9C5FBB}" type="pres">
      <dgm:prSet presAssocID="{6EA91CBB-6682-4F1B-8091-E0CCF5CF4EE6}" presName="compositeNode" presStyleCnt="0">
        <dgm:presLayoutVars>
          <dgm:bulletEnabled val="1"/>
        </dgm:presLayoutVars>
      </dgm:prSet>
      <dgm:spPr/>
    </dgm:pt>
    <dgm:pt modelId="{0801D724-2E69-4506-B9D7-7FB5C1A8CF75}" type="pres">
      <dgm:prSet presAssocID="{6EA91CBB-6682-4F1B-8091-E0CCF5CF4EE6}" presName="bgRect" presStyleLbl="node1" presStyleIdx="4" presStyleCnt="5"/>
      <dgm:spPr/>
    </dgm:pt>
    <dgm:pt modelId="{64B03417-5EF7-478A-BC17-B8F66FC82FB9}" type="pres">
      <dgm:prSet presAssocID="{6EA91CBB-6682-4F1B-8091-E0CCF5CF4EE6}" presName="parentNode" presStyleLbl="node1" presStyleIdx="4" presStyleCnt="5">
        <dgm:presLayoutVars>
          <dgm:chMax val="0"/>
          <dgm:bulletEnabled val="1"/>
        </dgm:presLayoutVars>
      </dgm:prSet>
      <dgm:spPr/>
    </dgm:pt>
    <dgm:pt modelId="{55EA7B3A-EDFE-45DB-BE07-C066AFF76CF2}" type="pres">
      <dgm:prSet presAssocID="{6EA91CBB-6682-4F1B-8091-E0CCF5CF4EE6}" presName="childNode" presStyleLbl="node1" presStyleIdx="4" presStyleCnt="5">
        <dgm:presLayoutVars>
          <dgm:bulletEnabled val="1"/>
        </dgm:presLayoutVars>
      </dgm:prSet>
      <dgm:spPr/>
    </dgm:pt>
  </dgm:ptLst>
  <dgm:cxnLst>
    <dgm:cxn modelId="{6323690D-60B2-40D4-A20E-FE4C38C39AD4}" type="presOf" srcId="{6EA91CBB-6682-4F1B-8091-E0CCF5CF4EE6}" destId="{0801D724-2E69-4506-B9D7-7FB5C1A8CF75}" srcOrd="0" destOrd="0" presId="urn:microsoft.com/office/officeart/2005/8/layout/hProcess7"/>
    <dgm:cxn modelId="{3A673F14-D400-45F9-90FA-B8292C9D0C30}" srcId="{858F4344-E832-43F1-BA0B-5DD1983A7697}" destId="{3B2A0571-135F-4815-A9FE-04DCA8CA072A}" srcOrd="0" destOrd="0" parTransId="{37C3A888-B80B-4083-841F-F6E53B4499D4}" sibTransId="{DDD0EFFC-C1E6-42E2-B741-6AA1F6D60D0F}"/>
    <dgm:cxn modelId="{4447E814-5032-46E6-ABD6-560BCABE30E4}" type="presOf" srcId="{647266CE-82E1-4204-8000-D9600CA5B73C}" destId="{57D0D63A-A236-4832-9603-D0C1C6CB178A}" srcOrd="0" destOrd="0" presId="urn:microsoft.com/office/officeart/2005/8/layout/hProcess7"/>
    <dgm:cxn modelId="{10348717-DE98-4FB2-9F06-74F333BD4F4C}" type="presOf" srcId="{858F4344-E832-43F1-BA0B-5DD1983A7697}" destId="{753BC6F9-C1B4-4F74-AABC-143A95E3ABD0}" srcOrd="0" destOrd="0" presId="urn:microsoft.com/office/officeart/2005/8/layout/hProcess7"/>
    <dgm:cxn modelId="{9465C619-329F-4E65-BFA0-E1611E909CFA}" type="presOf" srcId="{858F4344-E832-43F1-BA0B-5DD1983A7697}" destId="{8747C493-8679-4FBE-A1B2-A5B20807C690}" srcOrd="1" destOrd="0" presId="urn:microsoft.com/office/officeart/2005/8/layout/hProcess7"/>
    <dgm:cxn modelId="{AFC2C81A-8522-440E-A272-60047CECE00F}" srcId="{647266CE-82E1-4204-8000-D9600CA5B73C}" destId="{0367E6B1-BEDC-47CB-BDCB-B792D62B04ED}" srcOrd="0" destOrd="0" parTransId="{2F6AC77C-B20D-4B03-9A3E-D371E885CE7C}" sibTransId="{3CD5B6C2-2417-411E-9002-3A166B3E5C4E}"/>
    <dgm:cxn modelId="{91E47222-FE04-4FBA-BE81-F2A4638B9D9F}" type="presOf" srcId="{9903F528-6344-4CDA-AD74-6A2257E7F0E5}" destId="{F3417A24-9F49-4C02-8567-C4A4236ACD8D}" srcOrd="0" destOrd="0" presId="urn:microsoft.com/office/officeart/2005/8/layout/hProcess7"/>
    <dgm:cxn modelId="{C4ECBC27-6518-4F51-B855-384CBFD3A641}" type="presOf" srcId="{0367E6B1-BEDC-47CB-BDCB-B792D62B04ED}" destId="{BE935FED-45E2-41E6-9A0E-3E1423AB4564}" srcOrd="0" destOrd="0" presId="urn:microsoft.com/office/officeart/2005/8/layout/hProcess7"/>
    <dgm:cxn modelId="{AA452B29-7082-40BD-9F37-ABDC1D747614}" type="presOf" srcId="{9903F528-6344-4CDA-AD74-6A2257E7F0E5}" destId="{2305EBE0-74F7-4E4B-A69F-1608861A2B90}" srcOrd="1" destOrd="0" presId="urn:microsoft.com/office/officeart/2005/8/layout/hProcess7"/>
    <dgm:cxn modelId="{B98E8D3C-76DA-4DB8-92FC-6A441AC909A8}" type="presOf" srcId="{FE106CD1-F093-4E73-BD5C-EC9E0865AFD4}" destId="{1046655E-A4B4-49E3-8940-8F7F3B90920E}" srcOrd="0" destOrd="0" presId="urn:microsoft.com/office/officeart/2005/8/layout/hProcess7"/>
    <dgm:cxn modelId="{19599660-B97E-45AB-A991-E5F16023A3EF}" srcId="{9903F528-6344-4CDA-AD74-6A2257E7F0E5}" destId="{3126D9B6-58FA-47BF-8EE1-23F72BCE45CE}" srcOrd="0" destOrd="0" parTransId="{8A1D8D24-E7B2-494C-AB36-B852C5D934A9}" sibTransId="{3E2A881E-F43A-4ED2-AB48-ABEBFAA85220}"/>
    <dgm:cxn modelId="{5BB46E67-CFB0-4DBA-9504-2E94089B59BB}" srcId="{FE106CD1-F093-4E73-BD5C-EC9E0865AFD4}" destId="{858F4344-E832-43F1-BA0B-5DD1983A7697}" srcOrd="3" destOrd="0" parTransId="{61201025-A021-41DC-8E15-1CEE9C3D9BE1}" sibTransId="{305C8540-576A-4A2C-98B0-F621303941BD}"/>
    <dgm:cxn modelId="{2FECC64D-0375-4255-B374-D73388CEDCDC}" srcId="{FE106CD1-F093-4E73-BD5C-EC9E0865AFD4}" destId="{647266CE-82E1-4204-8000-D9600CA5B73C}" srcOrd="0" destOrd="0" parTransId="{DA8E2467-3955-4A61-AFD1-39CEBDB04683}" sibTransId="{86B5A41A-14C8-4900-9D23-259BB29B915D}"/>
    <dgm:cxn modelId="{64E5C78E-8870-490B-998D-3814430C5E67}" srcId="{FE106CD1-F093-4E73-BD5C-EC9E0865AFD4}" destId="{6EA91CBB-6682-4F1B-8091-E0CCF5CF4EE6}" srcOrd="4" destOrd="0" parTransId="{DA9A7BF2-259A-4DC1-8EDE-22C53FBDEDF6}" sibTransId="{A8346144-33B0-45D1-B2A5-E674F1BE84B9}"/>
    <dgm:cxn modelId="{5D1F2290-6925-4532-9D60-92D868425E33}" srcId="{6EA91CBB-6682-4F1B-8091-E0CCF5CF4EE6}" destId="{E748EF6B-13AA-4606-B619-C5286B0ABBF3}" srcOrd="0" destOrd="0" parTransId="{48DAA5A6-2980-43F1-BAFF-2D12F2BA99C9}" sibTransId="{FDECDE80-E453-4C9D-B6D5-8E122056CF68}"/>
    <dgm:cxn modelId="{44C3C893-ACEC-4111-B762-1B4B3EEAD1FE}" type="presOf" srcId="{5228B937-99D8-475F-802B-B121B9762C44}" destId="{0E0C8107-9116-4563-80E4-5E1FF389E9E2}" srcOrd="0" destOrd="1" presId="urn:microsoft.com/office/officeart/2005/8/layout/hProcess7"/>
    <dgm:cxn modelId="{C5F4C39E-6176-49B7-98A8-5EF8EE4093F7}" srcId="{FE106CD1-F093-4E73-BD5C-EC9E0865AFD4}" destId="{A603E58E-3D15-407A-B6D9-8B232348FBC1}" srcOrd="2" destOrd="0" parTransId="{12874D5E-8845-4293-BA5C-24292FD6D74A}" sibTransId="{EF0B30E5-BBE6-4D07-A757-98F4010D16CA}"/>
    <dgm:cxn modelId="{29AA5AA7-C740-46B5-8D7B-6823D2F2C26E}" type="presOf" srcId="{E748EF6B-13AA-4606-B619-C5286B0ABBF3}" destId="{55EA7B3A-EDFE-45DB-BE07-C066AFF76CF2}" srcOrd="0" destOrd="0" presId="urn:microsoft.com/office/officeart/2005/8/layout/hProcess7"/>
    <dgm:cxn modelId="{7EACA2A9-E76E-4C72-9518-2A106EC997AF}" srcId="{A603E58E-3D15-407A-B6D9-8B232348FBC1}" destId="{4243AD5C-8B34-4334-96E4-C69086F17212}" srcOrd="0" destOrd="0" parTransId="{F1028B31-C8D9-4437-8CBA-68A5DEB14428}" sibTransId="{22ECA27A-D2E2-47F4-A88F-D5B02A561802}"/>
    <dgm:cxn modelId="{E6EE14B4-891D-47BE-8B38-E11A674590F9}" type="presOf" srcId="{6EA91CBB-6682-4F1B-8091-E0CCF5CF4EE6}" destId="{64B03417-5EF7-478A-BC17-B8F66FC82FB9}" srcOrd="1" destOrd="0" presId="urn:microsoft.com/office/officeart/2005/8/layout/hProcess7"/>
    <dgm:cxn modelId="{DD6651B8-5830-4CAD-A390-B92EA7EAD8B6}" srcId="{FE106CD1-F093-4E73-BD5C-EC9E0865AFD4}" destId="{9903F528-6344-4CDA-AD74-6A2257E7F0E5}" srcOrd="1" destOrd="0" parTransId="{B04C7F0B-2AB7-4E0D-A624-BB9E217D9865}" sibTransId="{3035D90B-BE01-4500-AE32-4EAF1466BE2C}"/>
    <dgm:cxn modelId="{451B06BC-2E1F-4D14-A8A6-EE0D6DD7D940}" type="presOf" srcId="{A603E58E-3D15-407A-B6D9-8B232348FBC1}" destId="{DE8307C5-D6FD-4AF6-BE08-8F46A1179622}" srcOrd="0" destOrd="0" presId="urn:microsoft.com/office/officeart/2005/8/layout/hProcess7"/>
    <dgm:cxn modelId="{C06F1FC3-DE9F-4796-9B3F-ABE615A67269}" type="presOf" srcId="{3B2A0571-135F-4815-A9FE-04DCA8CA072A}" destId="{0E0C8107-9116-4563-80E4-5E1FF389E9E2}" srcOrd="0" destOrd="0" presId="urn:microsoft.com/office/officeart/2005/8/layout/hProcess7"/>
    <dgm:cxn modelId="{FDC463D3-FE6A-455E-9EB0-7D7C75C8E100}" type="presOf" srcId="{A603E58E-3D15-407A-B6D9-8B232348FBC1}" destId="{AF2BF8A6-3E9E-4E95-8546-50AC1CE2A1AC}" srcOrd="1" destOrd="0" presId="urn:microsoft.com/office/officeart/2005/8/layout/hProcess7"/>
    <dgm:cxn modelId="{B4FC8EE4-994A-4528-B6AA-DF3FA2996A2D}" type="presOf" srcId="{4243AD5C-8B34-4334-96E4-C69086F17212}" destId="{9DC4BF93-F2A0-4F6D-956B-846AC822B059}" srcOrd="0" destOrd="0" presId="urn:microsoft.com/office/officeart/2005/8/layout/hProcess7"/>
    <dgm:cxn modelId="{B0A4D3E8-4916-4073-851D-15B4FD39A338}" srcId="{858F4344-E832-43F1-BA0B-5DD1983A7697}" destId="{5228B937-99D8-475F-802B-B121B9762C44}" srcOrd="1" destOrd="0" parTransId="{79BE2416-1E23-49E9-A389-1A2D52879CC3}" sibTransId="{8E288630-6C9E-4962-AA94-2DC6D20B091B}"/>
    <dgm:cxn modelId="{3B5F94E9-ED5E-431E-9AD6-535D76278CF6}" type="presOf" srcId="{3126D9B6-58FA-47BF-8EE1-23F72BCE45CE}" destId="{9A79491A-B761-4886-9173-649435C9FCEB}" srcOrd="0" destOrd="0" presId="urn:microsoft.com/office/officeart/2005/8/layout/hProcess7"/>
    <dgm:cxn modelId="{D97468ED-2970-429D-84E6-86E810D19144}" type="presOf" srcId="{647266CE-82E1-4204-8000-D9600CA5B73C}" destId="{660C807E-7CA2-4E1F-9538-A8C2EA37F236}" srcOrd="1" destOrd="0" presId="urn:microsoft.com/office/officeart/2005/8/layout/hProcess7"/>
    <dgm:cxn modelId="{012D2658-E949-4C4D-AD43-1314AC184183}" type="presParOf" srcId="{1046655E-A4B4-49E3-8940-8F7F3B90920E}" destId="{70D7674B-34E6-4C60-83C2-C9D2B4462180}" srcOrd="0" destOrd="0" presId="urn:microsoft.com/office/officeart/2005/8/layout/hProcess7"/>
    <dgm:cxn modelId="{9BEAD3AF-0D5E-4B68-AC21-064BDF7AC3FD}" type="presParOf" srcId="{70D7674B-34E6-4C60-83C2-C9D2B4462180}" destId="{57D0D63A-A236-4832-9603-D0C1C6CB178A}" srcOrd="0" destOrd="0" presId="urn:microsoft.com/office/officeart/2005/8/layout/hProcess7"/>
    <dgm:cxn modelId="{34016A3C-661D-44CD-8DAF-B3FD74CD5A41}" type="presParOf" srcId="{70D7674B-34E6-4C60-83C2-C9D2B4462180}" destId="{660C807E-7CA2-4E1F-9538-A8C2EA37F236}" srcOrd="1" destOrd="0" presId="urn:microsoft.com/office/officeart/2005/8/layout/hProcess7"/>
    <dgm:cxn modelId="{20868774-EEB4-4F38-AE27-23FA31BC5F86}" type="presParOf" srcId="{70D7674B-34E6-4C60-83C2-C9D2B4462180}" destId="{BE935FED-45E2-41E6-9A0E-3E1423AB4564}" srcOrd="2" destOrd="0" presId="urn:microsoft.com/office/officeart/2005/8/layout/hProcess7"/>
    <dgm:cxn modelId="{7F069870-2891-43A6-BD6B-0EC31353ED75}" type="presParOf" srcId="{1046655E-A4B4-49E3-8940-8F7F3B90920E}" destId="{29C601F1-7F62-4D24-9E71-CB70220C98FE}" srcOrd="1" destOrd="0" presId="urn:microsoft.com/office/officeart/2005/8/layout/hProcess7"/>
    <dgm:cxn modelId="{04EF58B9-300F-4C41-A9B7-7E968388C58A}" type="presParOf" srcId="{1046655E-A4B4-49E3-8940-8F7F3B90920E}" destId="{334206F5-3A80-4CC4-9587-87FDB3B61C85}" srcOrd="2" destOrd="0" presId="urn:microsoft.com/office/officeart/2005/8/layout/hProcess7"/>
    <dgm:cxn modelId="{7047FB04-196D-4F2C-9B93-67D7F360804A}" type="presParOf" srcId="{334206F5-3A80-4CC4-9587-87FDB3B61C85}" destId="{F654981B-DC8E-44C2-A463-A9C27A2C6150}" srcOrd="0" destOrd="0" presId="urn:microsoft.com/office/officeart/2005/8/layout/hProcess7"/>
    <dgm:cxn modelId="{189989CB-2029-4A6B-A2B7-F03BD21CE5AF}" type="presParOf" srcId="{334206F5-3A80-4CC4-9587-87FDB3B61C85}" destId="{E1A41C2B-52C2-45E3-A50F-4C6E76CCFB15}" srcOrd="1" destOrd="0" presId="urn:microsoft.com/office/officeart/2005/8/layout/hProcess7"/>
    <dgm:cxn modelId="{227276FA-6595-4462-B871-B43543024D9C}" type="presParOf" srcId="{334206F5-3A80-4CC4-9587-87FDB3B61C85}" destId="{2558D6DB-5703-49DB-8CD3-7EF7E828D9D6}" srcOrd="2" destOrd="0" presId="urn:microsoft.com/office/officeart/2005/8/layout/hProcess7"/>
    <dgm:cxn modelId="{E476B5F7-BACF-444E-8E71-71CCEB73BBD0}" type="presParOf" srcId="{1046655E-A4B4-49E3-8940-8F7F3B90920E}" destId="{9EE0B802-2924-4823-92C2-4C84A0B3D785}" srcOrd="3" destOrd="0" presId="urn:microsoft.com/office/officeart/2005/8/layout/hProcess7"/>
    <dgm:cxn modelId="{B2367C4A-904E-4388-A8DD-B5728E73C924}" type="presParOf" srcId="{1046655E-A4B4-49E3-8940-8F7F3B90920E}" destId="{E7608906-1310-45C5-8E19-CC54DAAE5E39}" srcOrd="4" destOrd="0" presId="urn:microsoft.com/office/officeart/2005/8/layout/hProcess7"/>
    <dgm:cxn modelId="{CE3194F8-69BD-4A5F-92BB-53CE1DCAB75B}" type="presParOf" srcId="{E7608906-1310-45C5-8E19-CC54DAAE5E39}" destId="{F3417A24-9F49-4C02-8567-C4A4236ACD8D}" srcOrd="0" destOrd="0" presId="urn:microsoft.com/office/officeart/2005/8/layout/hProcess7"/>
    <dgm:cxn modelId="{905228C3-2B64-4A41-8B2F-B5D85590B49E}" type="presParOf" srcId="{E7608906-1310-45C5-8E19-CC54DAAE5E39}" destId="{2305EBE0-74F7-4E4B-A69F-1608861A2B90}" srcOrd="1" destOrd="0" presId="urn:microsoft.com/office/officeart/2005/8/layout/hProcess7"/>
    <dgm:cxn modelId="{9F9B4D38-6E2C-4114-BC18-4041B592757C}" type="presParOf" srcId="{E7608906-1310-45C5-8E19-CC54DAAE5E39}" destId="{9A79491A-B761-4886-9173-649435C9FCEB}" srcOrd="2" destOrd="0" presId="urn:microsoft.com/office/officeart/2005/8/layout/hProcess7"/>
    <dgm:cxn modelId="{33966987-13FC-4E60-811C-739A99B6B3EC}" type="presParOf" srcId="{1046655E-A4B4-49E3-8940-8F7F3B90920E}" destId="{A83A3479-9011-4E64-9E54-E728716C8F68}" srcOrd="5" destOrd="0" presId="urn:microsoft.com/office/officeart/2005/8/layout/hProcess7"/>
    <dgm:cxn modelId="{104F9167-88E4-4282-8463-4CE20BA87996}" type="presParOf" srcId="{1046655E-A4B4-49E3-8940-8F7F3B90920E}" destId="{6BCF72B3-CEFE-40A6-9599-9B5DCF133914}" srcOrd="6" destOrd="0" presId="urn:microsoft.com/office/officeart/2005/8/layout/hProcess7"/>
    <dgm:cxn modelId="{E7EED6E5-39D4-47F4-8456-720F1195A0B1}" type="presParOf" srcId="{6BCF72B3-CEFE-40A6-9599-9B5DCF133914}" destId="{798A547F-DD6E-4970-9454-11AAF2D930AA}" srcOrd="0" destOrd="0" presId="urn:microsoft.com/office/officeart/2005/8/layout/hProcess7"/>
    <dgm:cxn modelId="{CD0736F5-5243-4A97-ABF3-D459CBF391E6}" type="presParOf" srcId="{6BCF72B3-CEFE-40A6-9599-9B5DCF133914}" destId="{D301E749-FB83-4FFC-B6F9-6173B2C04E24}" srcOrd="1" destOrd="0" presId="urn:microsoft.com/office/officeart/2005/8/layout/hProcess7"/>
    <dgm:cxn modelId="{C5A8FD1B-8C1C-4E82-B1AC-A5359ED29C8A}" type="presParOf" srcId="{6BCF72B3-CEFE-40A6-9599-9B5DCF133914}" destId="{96BBA776-9F7A-4BEE-8519-A56D131F8C31}" srcOrd="2" destOrd="0" presId="urn:microsoft.com/office/officeart/2005/8/layout/hProcess7"/>
    <dgm:cxn modelId="{A9F5922B-EFF9-4ECB-9621-A64B149C9D1F}" type="presParOf" srcId="{1046655E-A4B4-49E3-8940-8F7F3B90920E}" destId="{6A8EB17D-E482-4A6D-8804-5B04262E88CC}" srcOrd="7" destOrd="0" presId="urn:microsoft.com/office/officeart/2005/8/layout/hProcess7"/>
    <dgm:cxn modelId="{41E785E3-0203-44CC-8F38-394F55D60A62}" type="presParOf" srcId="{1046655E-A4B4-49E3-8940-8F7F3B90920E}" destId="{E3D1342B-4AE8-408A-BF3B-EACE6675F0BF}" srcOrd="8" destOrd="0" presId="urn:microsoft.com/office/officeart/2005/8/layout/hProcess7"/>
    <dgm:cxn modelId="{FBB75336-A207-4EC4-BF17-6C2B5358FEED}" type="presParOf" srcId="{E3D1342B-4AE8-408A-BF3B-EACE6675F0BF}" destId="{DE8307C5-D6FD-4AF6-BE08-8F46A1179622}" srcOrd="0" destOrd="0" presId="urn:microsoft.com/office/officeart/2005/8/layout/hProcess7"/>
    <dgm:cxn modelId="{87D2CA98-0235-44A7-9D28-E1533E190EB0}" type="presParOf" srcId="{E3D1342B-4AE8-408A-BF3B-EACE6675F0BF}" destId="{AF2BF8A6-3E9E-4E95-8546-50AC1CE2A1AC}" srcOrd="1" destOrd="0" presId="urn:microsoft.com/office/officeart/2005/8/layout/hProcess7"/>
    <dgm:cxn modelId="{0746E379-5C9C-48B4-A1E0-547F056C6626}" type="presParOf" srcId="{E3D1342B-4AE8-408A-BF3B-EACE6675F0BF}" destId="{9DC4BF93-F2A0-4F6D-956B-846AC822B059}" srcOrd="2" destOrd="0" presId="urn:microsoft.com/office/officeart/2005/8/layout/hProcess7"/>
    <dgm:cxn modelId="{193055EE-26EE-4A81-836E-A131C07BD722}" type="presParOf" srcId="{1046655E-A4B4-49E3-8940-8F7F3B90920E}" destId="{24F79AE5-8B4D-45C2-87A5-2B8D610A2254}" srcOrd="9" destOrd="0" presId="urn:microsoft.com/office/officeart/2005/8/layout/hProcess7"/>
    <dgm:cxn modelId="{354FF01E-241D-40A5-B492-AEC9C1DC3E7E}" type="presParOf" srcId="{1046655E-A4B4-49E3-8940-8F7F3B90920E}" destId="{F4D179D0-79B5-4CA0-A903-94DF9A12EA18}" srcOrd="10" destOrd="0" presId="urn:microsoft.com/office/officeart/2005/8/layout/hProcess7"/>
    <dgm:cxn modelId="{BCB6FAF8-25C3-4BC4-8AB5-0A6530F672F7}" type="presParOf" srcId="{F4D179D0-79B5-4CA0-A903-94DF9A12EA18}" destId="{F9373205-94BD-4F36-A7E5-8FC74B2B1450}" srcOrd="0" destOrd="0" presId="urn:microsoft.com/office/officeart/2005/8/layout/hProcess7"/>
    <dgm:cxn modelId="{6474CC75-885A-49C7-8C09-2F209EA8F441}" type="presParOf" srcId="{F4D179D0-79B5-4CA0-A903-94DF9A12EA18}" destId="{39DC8CBE-251B-41B0-A4B0-44ED3410197E}" srcOrd="1" destOrd="0" presId="urn:microsoft.com/office/officeart/2005/8/layout/hProcess7"/>
    <dgm:cxn modelId="{EA05E835-34A9-4CA6-A2AC-05D665F27072}" type="presParOf" srcId="{F4D179D0-79B5-4CA0-A903-94DF9A12EA18}" destId="{E6120A1C-0C72-4D30-89B3-34305B921A03}" srcOrd="2" destOrd="0" presId="urn:microsoft.com/office/officeart/2005/8/layout/hProcess7"/>
    <dgm:cxn modelId="{D4C66AE1-873D-4F2F-97C0-4D6EC06A0CC1}" type="presParOf" srcId="{1046655E-A4B4-49E3-8940-8F7F3B90920E}" destId="{5D7429BB-DED4-4A1E-A898-64BC6153CA9B}" srcOrd="11" destOrd="0" presId="urn:microsoft.com/office/officeart/2005/8/layout/hProcess7"/>
    <dgm:cxn modelId="{E68505C4-4635-48AF-81A3-2ADE0905CB08}" type="presParOf" srcId="{1046655E-A4B4-49E3-8940-8F7F3B90920E}" destId="{7C1E58BB-3D4E-41E3-98A8-CB27090EF62E}" srcOrd="12" destOrd="0" presId="urn:microsoft.com/office/officeart/2005/8/layout/hProcess7"/>
    <dgm:cxn modelId="{C0AF6C79-439D-4DD9-987B-0E4CC229813C}" type="presParOf" srcId="{7C1E58BB-3D4E-41E3-98A8-CB27090EF62E}" destId="{753BC6F9-C1B4-4F74-AABC-143A95E3ABD0}" srcOrd="0" destOrd="0" presId="urn:microsoft.com/office/officeart/2005/8/layout/hProcess7"/>
    <dgm:cxn modelId="{A472D908-3A29-43AC-AED1-BB314D7768EC}" type="presParOf" srcId="{7C1E58BB-3D4E-41E3-98A8-CB27090EF62E}" destId="{8747C493-8679-4FBE-A1B2-A5B20807C690}" srcOrd="1" destOrd="0" presId="urn:microsoft.com/office/officeart/2005/8/layout/hProcess7"/>
    <dgm:cxn modelId="{CD2D3935-F134-4B85-8E6D-924BE8F7010C}" type="presParOf" srcId="{7C1E58BB-3D4E-41E3-98A8-CB27090EF62E}" destId="{0E0C8107-9116-4563-80E4-5E1FF389E9E2}" srcOrd="2" destOrd="0" presId="urn:microsoft.com/office/officeart/2005/8/layout/hProcess7"/>
    <dgm:cxn modelId="{AAE71C02-776A-4AFA-ACAF-844E821F0018}" type="presParOf" srcId="{1046655E-A4B4-49E3-8940-8F7F3B90920E}" destId="{542A9E1B-1D6B-4499-A01C-C974E36EB838}" srcOrd="13" destOrd="0" presId="urn:microsoft.com/office/officeart/2005/8/layout/hProcess7"/>
    <dgm:cxn modelId="{F430AE1D-0D27-4851-8C98-A17E47A82C61}" type="presParOf" srcId="{1046655E-A4B4-49E3-8940-8F7F3B90920E}" destId="{B7474302-9A8D-438C-898E-E6FBD484E530}" srcOrd="14" destOrd="0" presId="urn:microsoft.com/office/officeart/2005/8/layout/hProcess7"/>
    <dgm:cxn modelId="{6627D5B2-2158-4EC4-AA1C-7C7A16092637}" type="presParOf" srcId="{B7474302-9A8D-438C-898E-E6FBD484E530}" destId="{8A131BD1-65DF-41A2-ACE8-25CF852A2934}" srcOrd="0" destOrd="0" presId="urn:microsoft.com/office/officeart/2005/8/layout/hProcess7"/>
    <dgm:cxn modelId="{3FC9F599-E081-4D04-A792-B3B3015234E5}" type="presParOf" srcId="{B7474302-9A8D-438C-898E-E6FBD484E530}" destId="{913A6FF7-BC19-4109-B30D-7507E97C3037}" srcOrd="1" destOrd="0" presId="urn:microsoft.com/office/officeart/2005/8/layout/hProcess7"/>
    <dgm:cxn modelId="{8DFE0A9F-2042-4ED5-A170-F8182E05780D}" type="presParOf" srcId="{B7474302-9A8D-438C-898E-E6FBD484E530}" destId="{820E8A54-5FA9-433F-A8E4-0DFA2620EADD}" srcOrd="2" destOrd="0" presId="urn:microsoft.com/office/officeart/2005/8/layout/hProcess7"/>
    <dgm:cxn modelId="{6B578589-5633-4A41-A8B6-7A7F6B499A57}" type="presParOf" srcId="{1046655E-A4B4-49E3-8940-8F7F3B90920E}" destId="{CEE63C4A-5F55-4B59-94DF-2A8DD8B49591}" srcOrd="15" destOrd="0" presId="urn:microsoft.com/office/officeart/2005/8/layout/hProcess7"/>
    <dgm:cxn modelId="{35CEFB29-8ED4-40F7-A754-1BC6E3CF289B}" type="presParOf" srcId="{1046655E-A4B4-49E3-8940-8F7F3B90920E}" destId="{D12ECB41-ACEB-43EB-87E1-E591DE9C5FBB}" srcOrd="16" destOrd="0" presId="urn:microsoft.com/office/officeart/2005/8/layout/hProcess7"/>
    <dgm:cxn modelId="{505F065C-9BC3-4DF0-BD99-6D85602F51AB}" type="presParOf" srcId="{D12ECB41-ACEB-43EB-87E1-E591DE9C5FBB}" destId="{0801D724-2E69-4506-B9D7-7FB5C1A8CF75}" srcOrd="0" destOrd="0" presId="urn:microsoft.com/office/officeart/2005/8/layout/hProcess7"/>
    <dgm:cxn modelId="{6EC21C07-752F-478F-B344-C3DFAF3B491C}" type="presParOf" srcId="{D12ECB41-ACEB-43EB-87E1-E591DE9C5FBB}" destId="{64B03417-5EF7-478A-BC17-B8F66FC82FB9}" srcOrd="1" destOrd="0" presId="urn:microsoft.com/office/officeart/2005/8/layout/hProcess7"/>
    <dgm:cxn modelId="{250B361D-59EB-455F-A89F-06F548B7BB16}" type="presParOf" srcId="{D12ECB41-ACEB-43EB-87E1-E591DE9C5FBB}" destId="{55EA7B3A-EDFE-45DB-BE07-C066AFF76CF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040ED1-D582-4A61-AC32-156BE6F26726}"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12199BEE-E0AB-41CB-82BA-9F5E85DB405E}">
      <dgm:prSet phldrT="[Text]" custT="1"/>
      <dgm:spPr>
        <a:solidFill>
          <a:schemeClr val="accent2">
            <a:lumMod val="60000"/>
            <a:lumOff val="40000"/>
          </a:schemeClr>
        </a:solidFill>
      </dgm:spPr>
      <dgm:t>
        <a:bodyPr/>
        <a:lstStyle/>
        <a:p>
          <a:r>
            <a:rPr lang="en-GB" sz="1400" b="1" dirty="0">
              <a:solidFill>
                <a:srgbClr val="FFFF00"/>
              </a:solidFill>
            </a:rPr>
            <a:t>Visa</a:t>
          </a:r>
          <a:r>
            <a:rPr lang="en-GB" sz="1400" dirty="0"/>
            <a:t>            </a:t>
          </a:r>
          <a:r>
            <a:rPr lang="en-GB" sz="1000" dirty="0"/>
            <a:t>You can travel outside TRNC if your visa is still valid.  Online application must be made before visa expires</a:t>
          </a:r>
        </a:p>
      </dgm:t>
    </dgm:pt>
    <dgm:pt modelId="{F9135AAA-B065-45F0-919D-CEA4122DFB48}" type="parTrans" cxnId="{C2773A1D-A3EC-4417-9BB8-3ACC191C5B5E}">
      <dgm:prSet/>
      <dgm:spPr/>
      <dgm:t>
        <a:bodyPr/>
        <a:lstStyle/>
        <a:p>
          <a:endParaRPr lang="en-GB"/>
        </a:p>
      </dgm:t>
    </dgm:pt>
    <dgm:pt modelId="{A9A3DFBE-CC7C-42C7-A6A6-4A2FD1393338}" type="sibTrans" cxnId="{C2773A1D-A3EC-4417-9BB8-3ACC191C5B5E}">
      <dgm:prSet/>
      <dgm:spPr/>
      <dgm:t>
        <a:bodyPr/>
        <a:lstStyle/>
        <a:p>
          <a:endParaRPr lang="en-GB"/>
        </a:p>
      </dgm:t>
    </dgm:pt>
    <dgm:pt modelId="{13137366-50CA-4C9B-8AE7-4A1745CDD32C}">
      <dgm:prSet phldrT="[Text]" custT="1"/>
      <dgm:spPr>
        <a:solidFill>
          <a:schemeClr val="accent2">
            <a:lumMod val="60000"/>
            <a:lumOff val="40000"/>
          </a:schemeClr>
        </a:solidFill>
      </dgm:spPr>
      <dgm:t>
        <a:bodyPr/>
        <a:lstStyle/>
        <a:p>
          <a:r>
            <a:rPr lang="en-GB" sz="1400" b="1" dirty="0">
              <a:solidFill>
                <a:srgbClr val="FFFF00"/>
              </a:solidFill>
            </a:rPr>
            <a:t>Online Registration</a:t>
          </a:r>
          <a:r>
            <a:rPr lang="en-GB" sz="1200" b="1" dirty="0">
              <a:solidFill>
                <a:srgbClr val="FFFF00"/>
              </a:solidFill>
            </a:rPr>
            <a:t> </a:t>
          </a:r>
          <a:r>
            <a:rPr lang="en-GB" sz="1000" dirty="0"/>
            <a:t> following receipt of </a:t>
          </a:r>
          <a:r>
            <a:rPr lang="en-GB" sz="1000" dirty="0" err="1"/>
            <a:t>sms</a:t>
          </a:r>
          <a:r>
            <a:rPr lang="en-GB" sz="1000" dirty="0"/>
            <a:t> notifying of police appointment you are considered registered.  You can stay in the country legally, but you cannot leave the country before your police appointment</a:t>
          </a:r>
        </a:p>
      </dgm:t>
    </dgm:pt>
    <dgm:pt modelId="{9368E4CC-A931-4AAD-89F3-5242CD32B613}" type="parTrans" cxnId="{9C84180D-A5A0-4744-879C-0108B10E417E}">
      <dgm:prSet/>
      <dgm:spPr/>
      <dgm:t>
        <a:bodyPr/>
        <a:lstStyle/>
        <a:p>
          <a:endParaRPr lang="en-GB"/>
        </a:p>
      </dgm:t>
    </dgm:pt>
    <dgm:pt modelId="{D5A90CF3-0165-42E4-B4DB-EAB789D2BF51}" type="sibTrans" cxnId="{9C84180D-A5A0-4744-879C-0108B10E417E}">
      <dgm:prSet/>
      <dgm:spPr/>
      <dgm:t>
        <a:bodyPr/>
        <a:lstStyle/>
        <a:p>
          <a:endParaRPr lang="en-GB"/>
        </a:p>
      </dgm:t>
    </dgm:pt>
    <dgm:pt modelId="{A4ACCFB6-4ADB-46C4-B0A0-4222A427244C}">
      <dgm:prSet phldrT="[Text]"/>
      <dgm:spPr>
        <a:solidFill>
          <a:schemeClr val="accent2">
            <a:lumMod val="60000"/>
            <a:lumOff val="40000"/>
          </a:schemeClr>
        </a:solidFill>
      </dgm:spPr>
      <dgm:t>
        <a:bodyPr/>
        <a:lstStyle/>
        <a:p>
          <a:r>
            <a:rPr lang="en-GB" b="1" dirty="0">
              <a:solidFill>
                <a:srgbClr val="FFFF00"/>
              </a:solidFill>
            </a:rPr>
            <a:t>Health Insurance / Blood Tests </a:t>
          </a:r>
          <a:r>
            <a:rPr lang="en-GB" dirty="0"/>
            <a:t> should be paid within 14days of notification</a:t>
          </a:r>
        </a:p>
      </dgm:t>
    </dgm:pt>
    <dgm:pt modelId="{8C8AD3A8-987B-4034-8E6A-705A1BA499EE}" type="parTrans" cxnId="{AA2483B1-DEB8-4D5E-9E15-5F31B2FF8C77}">
      <dgm:prSet/>
      <dgm:spPr/>
      <dgm:t>
        <a:bodyPr/>
        <a:lstStyle/>
        <a:p>
          <a:endParaRPr lang="en-GB"/>
        </a:p>
      </dgm:t>
    </dgm:pt>
    <dgm:pt modelId="{27651C52-282F-4F70-8B9C-A550A67EE016}" type="sibTrans" cxnId="{AA2483B1-DEB8-4D5E-9E15-5F31B2FF8C77}">
      <dgm:prSet/>
      <dgm:spPr/>
      <dgm:t>
        <a:bodyPr/>
        <a:lstStyle/>
        <a:p>
          <a:endParaRPr lang="en-GB"/>
        </a:p>
      </dgm:t>
    </dgm:pt>
    <dgm:pt modelId="{0BB10EEE-DE29-46D3-87F1-2BE9A3EE46E9}">
      <dgm:prSet phldrT="[Text]"/>
      <dgm:spPr>
        <a:solidFill>
          <a:schemeClr val="accent2">
            <a:lumMod val="60000"/>
            <a:lumOff val="40000"/>
          </a:schemeClr>
        </a:solidFill>
      </dgm:spPr>
      <dgm:t>
        <a:bodyPr/>
        <a:lstStyle/>
        <a:p>
          <a:r>
            <a:rPr lang="en-GB" b="1" dirty="0">
              <a:solidFill>
                <a:srgbClr val="FFFF00"/>
              </a:solidFill>
            </a:rPr>
            <a:t> Residency Complete       </a:t>
          </a:r>
          <a:r>
            <a:rPr lang="en-GB" dirty="0"/>
            <a:t> legal permission to remain in the country until expiry date of your permit</a:t>
          </a:r>
        </a:p>
      </dgm:t>
    </dgm:pt>
    <dgm:pt modelId="{4B8758C4-E101-45D3-9ED8-43A5186A55F0}" type="parTrans" cxnId="{D17E3037-D362-4706-B514-38E0CA89AD38}">
      <dgm:prSet/>
      <dgm:spPr/>
      <dgm:t>
        <a:bodyPr/>
        <a:lstStyle/>
        <a:p>
          <a:endParaRPr lang="en-GB"/>
        </a:p>
      </dgm:t>
    </dgm:pt>
    <dgm:pt modelId="{0F99391A-6A6C-4895-9E4C-CF0114E30348}" type="sibTrans" cxnId="{D17E3037-D362-4706-B514-38E0CA89AD38}">
      <dgm:prSet/>
      <dgm:spPr/>
      <dgm:t>
        <a:bodyPr/>
        <a:lstStyle/>
        <a:p>
          <a:endParaRPr lang="en-GB"/>
        </a:p>
      </dgm:t>
    </dgm:pt>
    <dgm:pt modelId="{BFA78181-1FB6-4D12-BDB3-69340D150150}">
      <dgm:prSet phldrT="[Text]"/>
      <dgm:spPr>
        <a:solidFill>
          <a:schemeClr val="accent2">
            <a:lumMod val="60000"/>
            <a:lumOff val="40000"/>
          </a:schemeClr>
        </a:solidFill>
      </dgm:spPr>
      <dgm:t>
        <a:bodyPr/>
        <a:lstStyle/>
        <a:p>
          <a:r>
            <a:rPr lang="en-GB" b="1" dirty="0">
              <a:solidFill>
                <a:srgbClr val="FFFF00"/>
              </a:solidFill>
            </a:rPr>
            <a:t>Residency Permit Payment </a:t>
          </a:r>
          <a:r>
            <a:rPr lang="en-GB" dirty="0"/>
            <a:t> should be paid within 14 days of notification</a:t>
          </a:r>
        </a:p>
      </dgm:t>
    </dgm:pt>
    <dgm:pt modelId="{3F79930F-64AD-4834-B6DD-C7261B699880}" type="parTrans" cxnId="{58C6FD14-F691-4EEE-9FC7-C6C9691E6218}">
      <dgm:prSet/>
      <dgm:spPr/>
      <dgm:t>
        <a:bodyPr/>
        <a:lstStyle/>
        <a:p>
          <a:endParaRPr lang="en-GB"/>
        </a:p>
      </dgm:t>
    </dgm:pt>
    <dgm:pt modelId="{7A577C1B-96FB-45F2-B7FA-4FF12D4AE784}" type="sibTrans" cxnId="{58C6FD14-F691-4EEE-9FC7-C6C9691E6218}">
      <dgm:prSet/>
      <dgm:spPr/>
      <dgm:t>
        <a:bodyPr/>
        <a:lstStyle/>
        <a:p>
          <a:endParaRPr lang="en-GB"/>
        </a:p>
      </dgm:t>
    </dgm:pt>
    <dgm:pt modelId="{DF52BD1F-1A5B-4AE7-978A-470AABFB6557}">
      <dgm:prSet phldrT="[Text]" custT="1"/>
      <dgm:spPr>
        <a:solidFill>
          <a:schemeClr val="accent2">
            <a:lumMod val="60000"/>
            <a:lumOff val="40000"/>
          </a:schemeClr>
        </a:solidFill>
      </dgm:spPr>
      <dgm:t>
        <a:bodyPr/>
        <a:lstStyle/>
        <a:p>
          <a:r>
            <a:rPr lang="en-GB" sz="1200" dirty="0">
              <a:solidFill>
                <a:srgbClr val="FFFF00"/>
              </a:solidFill>
            </a:rPr>
            <a:t> </a:t>
          </a:r>
          <a:r>
            <a:rPr lang="en-GB" sz="1400" b="1" dirty="0">
              <a:solidFill>
                <a:srgbClr val="FFFF00"/>
              </a:solidFill>
            </a:rPr>
            <a:t>Polic</a:t>
          </a:r>
          <a:r>
            <a:rPr lang="en-GB" sz="1400" b="0" dirty="0">
              <a:solidFill>
                <a:srgbClr val="FFFF00"/>
              </a:solidFill>
            </a:rPr>
            <a:t>e</a:t>
          </a:r>
          <a:r>
            <a:rPr lang="en-GB" sz="1400" b="1" dirty="0">
              <a:solidFill>
                <a:srgbClr val="FFFF00"/>
              </a:solidFill>
            </a:rPr>
            <a:t> Appointment</a:t>
          </a:r>
          <a:r>
            <a:rPr lang="en-GB" sz="1000" dirty="0"/>
            <a:t> Formal registration point.  Once the police have accepted your paperwork you can travel outside the country provided it is &lt;60 days since your police appointment</a:t>
          </a:r>
        </a:p>
      </dgm:t>
    </dgm:pt>
    <dgm:pt modelId="{F119EF68-4E18-4F68-AC54-AFF61DF4488E}" type="parTrans" cxnId="{921BF5E3-1388-4961-ABE4-57B0CFF035E5}">
      <dgm:prSet/>
      <dgm:spPr/>
      <dgm:t>
        <a:bodyPr/>
        <a:lstStyle/>
        <a:p>
          <a:endParaRPr lang="en-GB"/>
        </a:p>
      </dgm:t>
    </dgm:pt>
    <dgm:pt modelId="{62A3FE44-9231-458B-8678-851B38FAAD3F}" type="sibTrans" cxnId="{921BF5E3-1388-4961-ABE4-57B0CFF035E5}">
      <dgm:prSet/>
      <dgm:spPr/>
      <dgm:t>
        <a:bodyPr/>
        <a:lstStyle/>
        <a:p>
          <a:endParaRPr lang="en-GB"/>
        </a:p>
      </dgm:t>
    </dgm:pt>
    <dgm:pt modelId="{75EDD9E7-5E06-43B1-A226-177CCC776209}" type="pres">
      <dgm:prSet presAssocID="{5D040ED1-D582-4A61-AC32-156BE6F26726}" presName="Name0" presStyleCnt="0">
        <dgm:presLayoutVars>
          <dgm:dir/>
          <dgm:resizeHandles val="exact"/>
        </dgm:presLayoutVars>
      </dgm:prSet>
      <dgm:spPr/>
    </dgm:pt>
    <dgm:pt modelId="{864D542C-468A-49BF-8C16-E6409C7EABAD}" type="pres">
      <dgm:prSet presAssocID="{12199BEE-E0AB-41CB-82BA-9F5E85DB405E}" presName="composite" presStyleCnt="0"/>
      <dgm:spPr/>
    </dgm:pt>
    <dgm:pt modelId="{33EB2AA0-EAE6-4468-BA16-92377D0283E5}" type="pres">
      <dgm:prSet presAssocID="{12199BEE-E0AB-41CB-82BA-9F5E85DB405E}" presName="bgChev" presStyleLbl="node1" presStyleIdx="0" presStyleCnt="6"/>
      <dgm:spPr/>
    </dgm:pt>
    <dgm:pt modelId="{49041843-11DE-4765-BA47-1AC84FF0A202}" type="pres">
      <dgm:prSet presAssocID="{12199BEE-E0AB-41CB-82BA-9F5E85DB405E}" presName="txNode" presStyleLbl="fgAcc1" presStyleIdx="0" presStyleCnt="6" custScaleY="293455">
        <dgm:presLayoutVars>
          <dgm:bulletEnabled val="1"/>
        </dgm:presLayoutVars>
      </dgm:prSet>
      <dgm:spPr/>
    </dgm:pt>
    <dgm:pt modelId="{8EBA31CC-40F6-4AEC-8F5B-94E3F33D875E}" type="pres">
      <dgm:prSet presAssocID="{A9A3DFBE-CC7C-42C7-A6A6-4A2FD1393338}" presName="compositeSpace" presStyleCnt="0"/>
      <dgm:spPr/>
    </dgm:pt>
    <dgm:pt modelId="{A6EC6C67-98D0-494B-83B4-75316AD20EDD}" type="pres">
      <dgm:prSet presAssocID="{13137366-50CA-4C9B-8AE7-4A1745CDD32C}" presName="composite" presStyleCnt="0"/>
      <dgm:spPr/>
    </dgm:pt>
    <dgm:pt modelId="{0A7E2DBC-B91D-430D-9F9F-EB4CAF61E8E6}" type="pres">
      <dgm:prSet presAssocID="{13137366-50CA-4C9B-8AE7-4A1745CDD32C}" presName="bgChev" presStyleLbl="node1" presStyleIdx="1" presStyleCnt="6"/>
      <dgm:spPr/>
    </dgm:pt>
    <dgm:pt modelId="{3D492803-C4F0-45A9-BE75-49AC1F9EF681}" type="pres">
      <dgm:prSet presAssocID="{13137366-50CA-4C9B-8AE7-4A1745CDD32C}" presName="txNode" presStyleLbl="fgAcc1" presStyleIdx="1" presStyleCnt="6" custScaleY="293455" custLinFactNeighborX="668" custLinFactNeighborY="5287">
        <dgm:presLayoutVars>
          <dgm:bulletEnabled val="1"/>
        </dgm:presLayoutVars>
      </dgm:prSet>
      <dgm:spPr/>
    </dgm:pt>
    <dgm:pt modelId="{1C70617D-BFD9-4960-9F65-D0356A512A74}" type="pres">
      <dgm:prSet presAssocID="{D5A90CF3-0165-42E4-B4DB-EAB789D2BF51}" presName="compositeSpace" presStyleCnt="0"/>
      <dgm:spPr/>
    </dgm:pt>
    <dgm:pt modelId="{FF5F3B68-8373-43B1-B390-41E18DA66A7F}" type="pres">
      <dgm:prSet presAssocID="{DF52BD1F-1A5B-4AE7-978A-470AABFB6557}" presName="composite" presStyleCnt="0"/>
      <dgm:spPr/>
    </dgm:pt>
    <dgm:pt modelId="{BA0D4227-8DE0-4E21-BA08-A231CFDC52E1}" type="pres">
      <dgm:prSet presAssocID="{DF52BD1F-1A5B-4AE7-978A-470AABFB6557}" presName="bgChev" presStyleLbl="node1" presStyleIdx="2" presStyleCnt="6"/>
      <dgm:spPr/>
    </dgm:pt>
    <dgm:pt modelId="{D9618F9D-C9B3-4E11-99AA-5581D83525C8}" type="pres">
      <dgm:prSet presAssocID="{DF52BD1F-1A5B-4AE7-978A-470AABFB6557}" presName="txNode" presStyleLbl="fgAcc1" presStyleIdx="2" presStyleCnt="6" custScaleY="302223" custLinFactNeighborX="565" custLinFactNeighborY="10026">
        <dgm:presLayoutVars>
          <dgm:bulletEnabled val="1"/>
        </dgm:presLayoutVars>
      </dgm:prSet>
      <dgm:spPr/>
    </dgm:pt>
    <dgm:pt modelId="{7E0BDF8D-8A35-48DD-B8E8-CA45B71E0ED9}" type="pres">
      <dgm:prSet presAssocID="{62A3FE44-9231-458B-8678-851B38FAAD3F}" presName="compositeSpace" presStyleCnt="0"/>
      <dgm:spPr/>
    </dgm:pt>
    <dgm:pt modelId="{C682A401-5D45-46D0-A564-CAB2BF86138C}" type="pres">
      <dgm:prSet presAssocID="{A4ACCFB6-4ADB-46C4-B0A0-4222A427244C}" presName="composite" presStyleCnt="0"/>
      <dgm:spPr/>
    </dgm:pt>
    <dgm:pt modelId="{80FCCD3B-A3D6-4C13-A69D-2959D0F3621A}" type="pres">
      <dgm:prSet presAssocID="{A4ACCFB6-4ADB-46C4-B0A0-4222A427244C}" presName="bgChev" presStyleLbl="node1" presStyleIdx="3" presStyleCnt="6"/>
      <dgm:spPr/>
    </dgm:pt>
    <dgm:pt modelId="{F67147AF-B74C-4757-98A1-1B394A7D41F3}" type="pres">
      <dgm:prSet presAssocID="{A4ACCFB6-4ADB-46C4-B0A0-4222A427244C}" presName="txNode" presStyleLbl="fgAcc1" presStyleIdx="3" presStyleCnt="6" custScaleY="300944" custLinFactNeighborX="461" custLinFactNeighborY="3695">
        <dgm:presLayoutVars>
          <dgm:bulletEnabled val="1"/>
        </dgm:presLayoutVars>
      </dgm:prSet>
      <dgm:spPr/>
    </dgm:pt>
    <dgm:pt modelId="{F04C7AE9-2818-42AE-BF8B-0BF284BCA6C6}" type="pres">
      <dgm:prSet presAssocID="{27651C52-282F-4F70-8B9C-A550A67EE016}" presName="compositeSpace" presStyleCnt="0"/>
      <dgm:spPr/>
    </dgm:pt>
    <dgm:pt modelId="{4CEBFADD-091B-43C5-86DC-D0B072E1D433}" type="pres">
      <dgm:prSet presAssocID="{BFA78181-1FB6-4D12-BDB3-69340D150150}" presName="composite" presStyleCnt="0"/>
      <dgm:spPr/>
    </dgm:pt>
    <dgm:pt modelId="{F194DFD8-10B5-4630-86BC-3457026643D9}" type="pres">
      <dgm:prSet presAssocID="{BFA78181-1FB6-4D12-BDB3-69340D150150}" presName="bgChev" presStyleLbl="node1" presStyleIdx="4" presStyleCnt="6"/>
      <dgm:spPr/>
    </dgm:pt>
    <dgm:pt modelId="{71D1B15C-FC60-475B-9C14-4B0E72698E8B}" type="pres">
      <dgm:prSet presAssocID="{BFA78181-1FB6-4D12-BDB3-69340D150150}" presName="txNode" presStyleLbl="fgAcc1" presStyleIdx="4" presStyleCnt="6" custScaleY="301634">
        <dgm:presLayoutVars>
          <dgm:bulletEnabled val="1"/>
        </dgm:presLayoutVars>
      </dgm:prSet>
      <dgm:spPr/>
    </dgm:pt>
    <dgm:pt modelId="{7ACE5A21-2EE9-4FC0-A0D1-824004153C70}" type="pres">
      <dgm:prSet presAssocID="{7A577C1B-96FB-45F2-B7FA-4FF12D4AE784}" presName="compositeSpace" presStyleCnt="0"/>
      <dgm:spPr/>
    </dgm:pt>
    <dgm:pt modelId="{F46C6751-B09A-48C7-A17D-4654A1797F09}" type="pres">
      <dgm:prSet presAssocID="{0BB10EEE-DE29-46D3-87F1-2BE9A3EE46E9}" presName="composite" presStyleCnt="0"/>
      <dgm:spPr/>
    </dgm:pt>
    <dgm:pt modelId="{D542E40A-BD56-4623-B129-DF935E4ED794}" type="pres">
      <dgm:prSet presAssocID="{0BB10EEE-DE29-46D3-87F1-2BE9A3EE46E9}" presName="bgChev" presStyleLbl="node1" presStyleIdx="5" presStyleCnt="6"/>
      <dgm:spPr/>
    </dgm:pt>
    <dgm:pt modelId="{60974CBD-E9DE-4DDF-9C82-1B11C010B60C}" type="pres">
      <dgm:prSet presAssocID="{0BB10EEE-DE29-46D3-87F1-2BE9A3EE46E9}" presName="txNode" presStyleLbl="fgAcc1" presStyleIdx="5" presStyleCnt="6" custScaleY="286627" custLinFactNeighborX="-6084" custLinFactNeighborY="3414">
        <dgm:presLayoutVars>
          <dgm:bulletEnabled val="1"/>
        </dgm:presLayoutVars>
      </dgm:prSet>
      <dgm:spPr/>
    </dgm:pt>
  </dgm:ptLst>
  <dgm:cxnLst>
    <dgm:cxn modelId="{6C1CF402-1378-4B73-9FB1-9AA0A47473A1}" type="presOf" srcId="{12199BEE-E0AB-41CB-82BA-9F5E85DB405E}" destId="{49041843-11DE-4765-BA47-1AC84FF0A202}" srcOrd="0" destOrd="0" presId="urn:microsoft.com/office/officeart/2005/8/layout/chevronAccent+Icon"/>
    <dgm:cxn modelId="{9C84180D-A5A0-4744-879C-0108B10E417E}" srcId="{5D040ED1-D582-4A61-AC32-156BE6F26726}" destId="{13137366-50CA-4C9B-8AE7-4A1745CDD32C}" srcOrd="1" destOrd="0" parTransId="{9368E4CC-A931-4AAD-89F3-5242CD32B613}" sibTransId="{D5A90CF3-0165-42E4-B4DB-EAB789D2BF51}"/>
    <dgm:cxn modelId="{58C6FD14-F691-4EEE-9FC7-C6C9691E6218}" srcId="{5D040ED1-D582-4A61-AC32-156BE6F26726}" destId="{BFA78181-1FB6-4D12-BDB3-69340D150150}" srcOrd="4" destOrd="0" parTransId="{3F79930F-64AD-4834-B6DD-C7261B699880}" sibTransId="{7A577C1B-96FB-45F2-B7FA-4FF12D4AE784}"/>
    <dgm:cxn modelId="{C2773A1D-A3EC-4417-9BB8-3ACC191C5B5E}" srcId="{5D040ED1-D582-4A61-AC32-156BE6F26726}" destId="{12199BEE-E0AB-41CB-82BA-9F5E85DB405E}" srcOrd="0" destOrd="0" parTransId="{F9135AAA-B065-45F0-919D-CEA4122DFB48}" sibTransId="{A9A3DFBE-CC7C-42C7-A6A6-4A2FD1393338}"/>
    <dgm:cxn modelId="{D17E3037-D362-4706-B514-38E0CA89AD38}" srcId="{5D040ED1-D582-4A61-AC32-156BE6F26726}" destId="{0BB10EEE-DE29-46D3-87F1-2BE9A3EE46E9}" srcOrd="5" destOrd="0" parTransId="{4B8758C4-E101-45D3-9ED8-43A5186A55F0}" sibTransId="{0F99391A-6A6C-4895-9E4C-CF0114E30348}"/>
    <dgm:cxn modelId="{F4C4EC75-E449-48A0-B558-202EEE221667}" type="presOf" srcId="{0BB10EEE-DE29-46D3-87F1-2BE9A3EE46E9}" destId="{60974CBD-E9DE-4DDF-9C82-1B11C010B60C}" srcOrd="0" destOrd="0" presId="urn:microsoft.com/office/officeart/2005/8/layout/chevronAccent+Icon"/>
    <dgm:cxn modelId="{9FA89282-CED0-41D4-A327-FC5972718928}" type="presOf" srcId="{DF52BD1F-1A5B-4AE7-978A-470AABFB6557}" destId="{D9618F9D-C9B3-4E11-99AA-5581D83525C8}" srcOrd="0" destOrd="0" presId="urn:microsoft.com/office/officeart/2005/8/layout/chevronAccent+Icon"/>
    <dgm:cxn modelId="{CE7A9996-158F-4D7C-86D0-C41C5008AD7D}" type="presOf" srcId="{13137366-50CA-4C9B-8AE7-4A1745CDD32C}" destId="{3D492803-C4F0-45A9-BE75-49AC1F9EF681}" srcOrd="0" destOrd="0" presId="urn:microsoft.com/office/officeart/2005/8/layout/chevronAccent+Icon"/>
    <dgm:cxn modelId="{F1CFC3AE-4DF5-4AC7-BA7F-A791842B7233}" type="presOf" srcId="{5D040ED1-D582-4A61-AC32-156BE6F26726}" destId="{75EDD9E7-5E06-43B1-A226-177CCC776209}" srcOrd="0" destOrd="0" presId="urn:microsoft.com/office/officeart/2005/8/layout/chevronAccent+Icon"/>
    <dgm:cxn modelId="{AA2483B1-DEB8-4D5E-9E15-5F31B2FF8C77}" srcId="{5D040ED1-D582-4A61-AC32-156BE6F26726}" destId="{A4ACCFB6-4ADB-46C4-B0A0-4222A427244C}" srcOrd="3" destOrd="0" parTransId="{8C8AD3A8-987B-4034-8E6A-705A1BA499EE}" sibTransId="{27651C52-282F-4F70-8B9C-A550A67EE016}"/>
    <dgm:cxn modelId="{93F9BBC1-D6D7-4F53-A68B-2B65BCE7461D}" type="presOf" srcId="{A4ACCFB6-4ADB-46C4-B0A0-4222A427244C}" destId="{F67147AF-B74C-4757-98A1-1B394A7D41F3}" srcOrd="0" destOrd="0" presId="urn:microsoft.com/office/officeart/2005/8/layout/chevronAccent+Icon"/>
    <dgm:cxn modelId="{55CC82D7-B0ED-4FE9-9A26-F54B01353C21}" type="presOf" srcId="{BFA78181-1FB6-4D12-BDB3-69340D150150}" destId="{71D1B15C-FC60-475B-9C14-4B0E72698E8B}" srcOrd="0" destOrd="0" presId="urn:microsoft.com/office/officeart/2005/8/layout/chevronAccent+Icon"/>
    <dgm:cxn modelId="{921BF5E3-1388-4961-ABE4-57B0CFF035E5}" srcId="{5D040ED1-D582-4A61-AC32-156BE6F26726}" destId="{DF52BD1F-1A5B-4AE7-978A-470AABFB6557}" srcOrd="2" destOrd="0" parTransId="{F119EF68-4E18-4F68-AC54-AFF61DF4488E}" sibTransId="{62A3FE44-9231-458B-8678-851B38FAAD3F}"/>
    <dgm:cxn modelId="{1842C311-9C76-44DA-9E40-B15018AE5232}" type="presParOf" srcId="{75EDD9E7-5E06-43B1-A226-177CCC776209}" destId="{864D542C-468A-49BF-8C16-E6409C7EABAD}" srcOrd="0" destOrd="0" presId="urn:microsoft.com/office/officeart/2005/8/layout/chevronAccent+Icon"/>
    <dgm:cxn modelId="{42B92453-CC27-4EF2-88DC-50704D6B5DDF}" type="presParOf" srcId="{864D542C-468A-49BF-8C16-E6409C7EABAD}" destId="{33EB2AA0-EAE6-4468-BA16-92377D0283E5}" srcOrd="0" destOrd="0" presId="urn:microsoft.com/office/officeart/2005/8/layout/chevronAccent+Icon"/>
    <dgm:cxn modelId="{7A543BF2-B662-451C-99FE-519A43159FEB}" type="presParOf" srcId="{864D542C-468A-49BF-8C16-E6409C7EABAD}" destId="{49041843-11DE-4765-BA47-1AC84FF0A202}" srcOrd="1" destOrd="0" presId="urn:microsoft.com/office/officeart/2005/8/layout/chevronAccent+Icon"/>
    <dgm:cxn modelId="{94DC90E2-2113-430E-8285-DE07511B40CD}" type="presParOf" srcId="{75EDD9E7-5E06-43B1-A226-177CCC776209}" destId="{8EBA31CC-40F6-4AEC-8F5B-94E3F33D875E}" srcOrd="1" destOrd="0" presId="urn:microsoft.com/office/officeart/2005/8/layout/chevronAccent+Icon"/>
    <dgm:cxn modelId="{5945BE6A-E2E9-4819-A1A4-62546B0D3658}" type="presParOf" srcId="{75EDD9E7-5E06-43B1-A226-177CCC776209}" destId="{A6EC6C67-98D0-494B-83B4-75316AD20EDD}" srcOrd="2" destOrd="0" presId="urn:microsoft.com/office/officeart/2005/8/layout/chevronAccent+Icon"/>
    <dgm:cxn modelId="{8EE9C11F-3297-4DBC-BF64-81D32D1EDC4E}" type="presParOf" srcId="{A6EC6C67-98D0-494B-83B4-75316AD20EDD}" destId="{0A7E2DBC-B91D-430D-9F9F-EB4CAF61E8E6}" srcOrd="0" destOrd="0" presId="urn:microsoft.com/office/officeart/2005/8/layout/chevronAccent+Icon"/>
    <dgm:cxn modelId="{18259A2D-74CA-4A92-AF87-EE1FB08A6CD4}" type="presParOf" srcId="{A6EC6C67-98D0-494B-83B4-75316AD20EDD}" destId="{3D492803-C4F0-45A9-BE75-49AC1F9EF681}" srcOrd="1" destOrd="0" presId="urn:microsoft.com/office/officeart/2005/8/layout/chevronAccent+Icon"/>
    <dgm:cxn modelId="{935BABD6-4195-47D6-9E9D-C7730AFF0A8B}" type="presParOf" srcId="{75EDD9E7-5E06-43B1-A226-177CCC776209}" destId="{1C70617D-BFD9-4960-9F65-D0356A512A74}" srcOrd="3" destOrd="0" presId="urn:microsoft.com/office/officeart/2005/8/layout/chevronAccent+Icon"/>
    <dgm:cxn modelId="{60129FEE-C7DC-44CD-B858-2A28901559C9}" type="presParOf" srcId="{75EDD9E7-5E06-43B1-A226-177CCC776209}" destId="{FF5F3B68-8373-43B1-B390-41E18DA66A7F}" srcOrd="4" destOrd="0" presId="urn:microsoft.com/office/officeart/2005/8/layout/chevronAccent+Icon"/>
    <dgm:cxn modelId="{25091CA7-FE56-4E17-BC22-FC316274817F}" type="presParOf" srcId="{FF5F3B68-8373-43B1-B390-41E18DA66A7F}" destId="{BA0D4227-8DE0-4E21-BA08-A231CFDC52E1}" srcOrd="0" destOrd="0" presId="urn:microsoft.com/office/officeart/2005/8/layout/chevronAccent+Icon"/>
    <dgm:cxn modelId="{BDF0C717-5A09-4885-B358-63320C956FEC}" type="presParOf" srcId="{FF5F3B68-8373-43B1-B390-41E18DA66A7F}" destId="{D9618F9D-C9B3-4E11-99AA-5581D83525C8}" srcOrd="1" destOrd="0" presId="urn:microsoft.com/office/officeart/2005/8/layout/chevronAccent+Icon"/>
    <dgm:cxn modelId="{D46F1479-7899-45D8-848A-DD0A958CF20A}" type="presParOf" srcId="{75EDD9E7-5E06-43B1-A226-177CCC776209}" destId="{7E0BDF8D-8A35-48DD-B8E8-CA45B71E0ED9}" srcOrd="5" destOrd="0" presId="urn:microsoft.com/office/officeart/2005/8/layout/chevronAccent+Icon"/>
    <dgm:cxn modelId="{E03A2D52-8F0A-46A7-A2A7-A1A4AFF48AB2}" type="presParOf" srcId="{75EDD9E7-5E06-43B1-A226-177CCC776209}" destId="{C682A401-5D45-46D0-A564-CAB2BF86138C}" srcOrd="6" destOrd="0" presId="urn:microsoft.com/office/officeart/2005/8/layout/chevronAccent+Icon"/>
    <dgm:cxn modelId="{25C5C666-0673-42D3-B534-5EA85F51D559}" type="presParOf" srcId="{C682A401-5D45-46D0-A564-CAB2BF86138C}" destId="{80FCCD3B-A3D6-4C13-A69D-2959D0F3621A}" srcOrd="0" destOrd="0" presId="urn:microsoft.com/office/officeart/2005/8/layout/chevronAccent+Icon"/>
    <dgm:cxn modelId="{81B2FBC9-06FB-43C6-811F-30640AC6693E}" type="presParOf" srcId="{C682A401-5D45-46D0-A564-CAB2BF86138C}" destId="{F67147AF-B74C-4757-98A1-1B394A7D41F3}" srcOrd="1" destOrd="0" presId="urn:microsoft.com/office/officeart/2005/8/layout/chevronAccent+Icon"/>
    <dgm:cxn modelId="{C5727636-0020-4E3D-95BD-2EF267CD7C39}" type="presParOf" srcId="{75EDD9E7-5E06-43B1-A226-177CCC776209}" destId="{F04C7AE9-2818-42AE-BF8B-0BF284BCA6C6}" srcOrd="7" destOrd="0" presId="urn:microsoft.com/office/officeart/2005/8/layout/chevronAccent+Icon"/>
    <dgm:cxn modelId="{23F9F812-3FAA-4FF4-9C15-355A6B0E246E}" type="presParOf" srcId="{75EDD9E7-5E06-43B1-A226-177CCC776209}" destId="{4CEBFADD-091B-43C5-86DC-D0B072E1D433}" srcOrd="8" destOrd="0" presId="urn:microsoft.com/office/officeart/2005/8/layout/chevronAccent+Icon"/>
    <dgm:cxn modelId="{F9013C2F-5625-40A2-8FFD-DE995A639CDD}" type="presParOf" srcId="{4CEBFADD-091B-43C5-86DC-D0B072E1D433}" destId="{F194DFD8-10B5-4630-86BC-3457026643D9}" srcOrd="0" destOrd="0" presId="urn:microsoft.com/office/officeart/2005/8/layout/chevronAccent+Icon"/>
    <dgm:cxn modelId="{6EF5F9F2-079A-4BED-ACBD-CDAB29AF9069}" type="presParOf" srcId="{4CEBFADD-091B-43C5-86DC-D0B072E1D433}" destId="{71D1B15C-FC60-475B-9C14-4B0E72698E8B}" srcOrd="1" destOrd="0" presId="urn:microsoft.com/office/officeart/2005/8/layout/chevronAccent+Icon"/>
    <dgm:cxn modelId="{CF7FE0C7-F803-43A0-9CC8-5B1541220E11}" type="presParOf" srcId="{75EDD9E7-5E06-43B1-A226-177CCC776209}" destId="{7ACE5A21-2EE9-4FC0-A0D1-824004153C70}" srcOrd="9" destOrd="0" presId="urn:microsoft.com/office/officeart/2005/8/layout/chevronAccent+Icon"/>
    <dgm:cxn modelId="{95E711D4-220D-4847-A09A-6AABE4EA3C73}" type="presParOf" srcId="{75EDD9E7-5E06-43B1-A226-177CCC776209}" destId="{F46C6751-B09A-48C7-A17D-4654A1797F09}" srcOrd="10" destOrd="0" presId="urn:microsoft.com/office/officeart/2005/8/layout/chevronAccent+Icon"/>
    <dgm:cxn modelId="{BF0D32EC-EDBA-4D48-8B70-1E13B942D9B1}" type="presParOf" srcId="{F46C6751-B09A-48C7-A17D-4654A1797F09}" destId="{D542E40A-BD56-4623-B129-DF935E4ED794}" srcOrd="0" destOrd="0" presId="urn:microsoft.com/office/officeart/2005/8/layout/chevronAccent+Icon"/>
    <dgm:cxn modelId="{0A1C1FE4-55BB-41DE-95E6-6F518587DF9F}" type="presParOf" srcId="{F46C6751-B09A-48C7-A17D-4654A1797F09}" destId="{60974CBD-E9DE-4DDF-9C82-1B11C010B60C}"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C3930-524D-4C41-800D-6D6BC789D8A5}">
      <dsp:nvSpPr>
        <dsp:cNvPr id="0" name=""/>
        <dsp:cNvSpPr/>
      </dsp:nvSpPr>
      <dsp:spPr>
        <a:xfrm>
          <a:off x="0" y="81857"/>
          <a:ext cx="6261100" cy="6084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Who can apply?</a:t>
          </a:r>
          <a:endParaRPr lang="en-US" sz="2600" kern="1200"/>
        </a:p>
      </dsp:txBody>
      <dsp:txXfrm>
        <a:off x="29700" y="111557"/>
        <a:ext cx="6201700" cy="549000"/>
      </dsp:txXfrm>
    </dsp:sp>
    <dsp:sp modelId="{DB5362BF-678F-4290-9A90-028D07200B3C}">
      <dsp:nvSpPr>
        <dsp:cNvPr id="0" name=""/>
        <dsp:cNvSpPr/>
      </dsp:nvSpPr>
      <dsp:spPr>
        <a:xfrm>
          <a:off x="0" y="690257"/>
          <a:ext cx="6261100" cy="231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7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Property Owners or Spouses/Partners of Property Owners who are over 60 years of age</a:t>
          </a:r>
          <a:endParaRPr lang="en-US" sz="2000" kern="1200" dirty="0"/>
        </a:p>
        <a:p>
          <a:pPr marL="228600" lvl="1" indent="-228600" algn="l" defTabSz="889000">
            <a:lnSpc>
              <a:spcPct val="90000"/>
            </a:lnSpc>
            <a:spcBef>
              <a:spcPct val="0"/>
            </a:spcBef>
            <a:spcAft>
              <a:spcPct val="20000"/>
            </a:spcAft>
            <a:buChar char="•"/>
          </a:pPr>
          <a:r>
            <a:rPr lang="en-GB" sz="2000" kern="1200"/>
            <a:t>Property Owner must have an individual kocan or Recent Contract of Sale and Permission to Purchase reference number &amp; bar code if applicable.</a:t>
          </a:r>
          <a:endParaRPr lang="en-US" sz="2000" kern="1200"/>
        </a:p>
        <a:p>
          <a:pPr marL="228600" lvl="1" indent="-228600" algn="l" defTabSz="889000">
            <a:lnSpc>
              <a:spcPct val="90000"/>
            </a:lnSpc>
            <a:spcBef>
              <a:spcPct val="0"/>
            </a:spcBef>
            <a:spcAft>
              <a:spcPct val="20000"/>
            </a:spcAft>
            <a:buChar char="•"/>
          </a:pPr>
          <a:r>
            <a:rPr lang="en-GB" sz="2000" kern="1200"/>
            <a:t>Current residency must have expired after 14</a:t>
          </a:r>
          <a:r>
            <a:rPr lang="en-GB" sz="2000" kern="1200" baseline="30000"/>
            <a:t>th</a:t>
          </a:r>
          <a:r>
            <a:rPr lang="en-GB" sz="2000" kern="1200"/>
            <a:t> June 2024</a:t>
          </a:r>
          <a:endParaRPr lang="en-US" sz="2000" kern="1200"/>
        </a:p>
      </dsp:txBody>
      <dsp:txXfrm>
        <a:off x="0" y="690257"/>
        <a:ext cx="6261100" cy="2314260"/>
      </dsp:txXfrm>
    </dsp:sp>
    <dsp:sp modelId="{1A90D3BF-59B1-4404-B852-C35A0B80DB94}">
      <dsp:nvSpPr>
        <dsp:cNvPr id="0" name=""/>
        <dsp:cNvSpPr/>
      </dsp:nvSpPr>
      <dsp:spPr>
        <a:xfrm>
          <a:off x="0" y="3004517"/>
          <a:ext cx="6261100" cy="608400"/>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Who can’t apply?</a:t>
          </a:r>
          <a:endParaRPr lang="en-US" sz="2600" kern="1200"/>
        </a:p>
      </dsp:txBody>
      <dsp:txXfrm>
        <a:off x="29700" y="3034217"/>
        <a:ext cx="6201700" cy="549000"/>
      </dsp:txXfrm>
    </dsp:sp>
    <dsp:sp modelId="{49387933-E4F9-4955-9C17-9A6438DC12D4}">
      <dsp:nvSpPr>
        <dsp:cNvPr id="0" name=""/>
        <dsp:cNvSpPr/>
      </dsp:nvSpPr>
      <dsp:spPr>
        <a:xfrm>
          <a:off x="0" y="3612917"/>
          <a:ext cx="6261100"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7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Renters</a:t>
          </a:r>
          <a:endParaRPr lang="en-US" sz="2000" kern="1200" dirty="0"/>
        </a:p>
        <a:p>
          <a:pPr marL="228600" lvl="1" indent="-228600" algn="l" defTabSz="889000">
            <a:lnSpc>
              <a:spcPct val="90000"/>
            </a:lnSpc>
            <a:spcBef>
              <a:spcPct val="0"/>
            </a:spcBef>
            <a:spcAft>
              <a:spcPct val="20000"/>
            </a:spcAft>
            <a:buChar char="•"/>
          </a:pPr>
          <a:r>
            <a:rPr lang="en-GB" sz="2000" kern="1200" dirty="0"/>
            <a:t>Property Owners with a shared/land </a:t>
          </a:r>
          <a:r>
            <a:rPr lang="en-GB" sz="2000" kern="1200" dirty="0" err="1"/>
            <a:t>kocan</a:t>
          </a:r>
          <a:endParaRPr lang="en-US" sz="2000" kern="1200" dirty="0"/>
        </a:p>
        <a:p>
          <a:pPr marL="228600" lvl="1" indent="-228600" algn="l" defTabSz="889000">
            <a:lnSpc>
              <a:spcPct val="90000"/>
            </a:lnSpc>
            <a:spcBef>
              <a:spcPct val="0"/>
            </a:spcBef>
            <a:spcAft>
              <a:spcPct val="20000"/>
            </a:spcAft>
            <a:buChar char="•"/>
          </a:pPr>
          <a:r>
            <a:rPr lang="en-GB" sz="2000" kern="1200"/>
            <a:t>Property Owners who purchased several years ago who do not have title deeds</a:t>
          </a:r>
          <a:endParaRPr lang="en-US" sz="2000" kern="1200"/>
        </a:p>
        <a:p>
          <a:pPr marL="228600" lvl="1" indent="-228600" algn="l" defTabSz="889000">
            <a:lnSpc>
              <a:spcPct val="90000"/>
            </a:lnSpc>
            <a:spcBef>
              <a:spcPct val="0"/>
            </a:spcBef>
            <a:spcAft>
              <a:spcPct val="20000"/>
            </a:spcAft>
            <a:buChar char="•"/>
          </a:pPr>
          <a:r>
            <a:rPr lang="en-GB" sz="2000" kern="1200"/>
            <a:t>Anyone who’s residency expired before 14</a:t>
          </a:r>
          <a:r>
            <a:rPr lang="en-GB" sz="2000" kern="1200" baseline="30000"/>
            <a:t>th</a:t>
          </a:r>
          <a:r>
            <a:rPr lang="en-GB" sz="2000" kern="1200"/>
            <a:t> June 2024</a:t>
          </a:r>
          <a:endParaRPr lang="en-US" sz="2000" kern="1200"/>
        </a:p>
      </dsp:txBody>
      <dsp:txXfrm>
        <a:off x="0" y="3612917"/>
        <a:ext cx="6261100" cy="1883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41B03-CA30-4499-951C-2988E2028933}">
      <dsp:nvSpPr>
        <dsp:cNvPr id="0" name=""/>
        <dsp:cNvSpPr/>
      </dsp:nvSpPr>
      <dsp:spPr>
        <a:xfrm rot="5400000">
          <a:off x="-199536" y="201605"/>
          <a:ext cx="1330243" cy="9311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Application </a:t>
          </a:r>
        </a:p>
      </dsp:txBody>
      <dsp:txXfrm rot="-5400000">
        <a:off x="1" y="467653"/>
        <a:ext cx="931170" cy="399073"/>
      </dsp:txXfrm>
    </dsp:sp>
    <dsp:sp modelId="{3F7E3E29-2240-4617-AB59-334EEA44EA38}">
      <dsp:nvSpPr>
        <dsp:cNvPr id="0" name=""/>
        <dsp:cNvSpPr/>
      </dsp:nvSpPr>
      <dsp:spPr>
        <a:xfrm rot="5400000">
          <a:off x="2613218" y="-1679979"/>
          <a:ext cx="864658" cy="42287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1week before residency expires at Immigration in the Interior Ministry in </a:t>
          </a:r>
          <a:r>
            <a:rPr lang="en-GB" sz="1500" kern="1200" dirty="0" err="1"/>
            <a:t>Lefkoşa</a:t>
          </a:r>
          <a:endParaRPr lang="en-GB" sz="1500" kern="1200" dirty="0"/>
        </a:p>
        <a:p>
          <a:pPr marL="114300" lvl="1" indent="-114300" algn="l" defTabSz="666750">
            <a:lnSpc>
              <a:spcPct val="90000"/>
            </a:lnSpc>
            <a:spcBef>
              <a:spcPct val="0"/>
            </a:spcBef>
            <a:spcAft>
              <a:spcPct val="15000"/>
            </a:spcAft>
            <a:buChar char="•"/>
          </a:pPr>
          <a:r>
            <a:rPr lang="en-GB" sz="1500" kern="1200"/>
            <a:t>No appointment required</a:t>
          </a:r>
          <a:endParaRPr lang="en-GB" sz="1500" kern="1200" dirty="0"/>
        </a:p>
      </dsp:txBody>
      <dsp:txXfrm rot="-5400000">
        <a:off x="931171" y="44277"/>
        <a:ext cx="4186545" cy="780240"/>
      </dsp:txXfrm>
    </dsp:sp>
    <dsp:sp modelId="{2AEC58B3-D330-455C-ABFF-F82DEB99324D}">
      <dsp:nvSpPr>
        <dsp:cNvPr id="0" name=""/>
        <dsp:cNvSpPr/>
      </dsp:nvSpPr>
      <dsp:spPr>
        <a:xfrm rot="5400000">
          <a:off x="-199536" y="1333846"/>
          <a:ext cx="1330243" cy="9311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Documents</a:t>
          </a:r>
        </a:p>
      </dsp:txBody>
      <dsp:txXfrm rot="-5400000">
        <a:off x="1" y="1599894"/>
        <a:ext cx="931170" cy="399073"/>
      </dsp:txXfrm>
    </dsp:sp>
    <dsp:sp modelId="{97214296-3FD9-49BA-90AB-C0050A201BDA}">
      <dsp:nvSpPr>
        <dsp:cNvPr id="0" name=""/>
        <dsp:cNvSpPr/>
      </dsp:nvSpPr>
      <dsp:spPr>
        <a:xfrm rot="5400000">
          <a:off x="2613218" y="-547738"/>
          <a:ext cx="864658" cy="42287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Similar to existing Residency Process</a:t>
          </a:r>
        </a:p>
      </dsp:txBody>
      <dsp:txXfrm rot="-5400000">
        <a:off x="931171" y="1176518"/>
        <a:ext cx="4186545" cy="780240"/>
      </dsp:txXfrm>
    </dsp:sp>
    <dsp:sp modelId="{0468A8E3-745A-4356-ACBB-FC06BD5D6390}">
      <dsp:nvSpPr>
        <dsp:cNvPr id="0" name=""/>
        <dsp:cNvSpPr/>
      </dsp:nvSpPr>
      <dsp:spPr>
        <a:xfrm rot="5400000">
          <a:off x="-199536" y="2466087"/>
          <a:ext cx="1330243" cy="9311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Exemption Certificate </a:t>
          </a:r>
        </a:p>
      </dsp:txBody>
      <dsp:txXfrm rot="-5400000">
        <a:off x="1" y="2732135"/>
        <a:ext cx="931170" cy="399073"/>
      </dsp:txXfrm>
    </dsp:sp>
    <dsp:sp modelId="{238F7BC7-0867-45AD-BD5D-921C384C08F9}">
      <dsp:nvSpPr>
        <dsp:cNvPr id="0" name=""/>
        <dsp:cNvSpPr/>
      </dsp:nvSpPr>
      <dsp:spPr>
        <a:xfrm rot="5400000">
          <a:off x="2613218" y="584502"/>
          <a:ext cx="864658" cy="42287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Issued when you apply </a:t>
          </a:r>
        </a:p>
        <a:p>
          <a:pPr marL="114300" lvl="1" indent="-114300" algn="l" defTabSz="666750">
            <a:lnSpc>
              <a:spcPct val="90000"/>
            </a:lnSpc>
            <a:spcBef>
              <a:spcPct val="0"/>
            </a:spcBef>
            <a:spcAft>
              <a:spcPct val="15000"/>
            </a:spcAft>
            <a:buChar char="•"/>
          </a:pPr>
          <a:r>
            <a:rPr lang="en-GB" sz="1500" kern="1200"/>
            <a:t>Either stamp in passport or separate paper with the exemption </a:t>
          </a:r>
          <a:endParaRPr lang="en-GB" sz="1500" kern="1200" dirty="0"/>
        </a:p>
      </dsp:txBody>
      <dsp:txXfrm rot="-5400000">
        <a:off x="931171" y="2308759"/>
        <a:ext cx="4186545" cy="78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0D63A-A236-4832-9603-D0C1C6CB178A}">
      <dsp:nvSpPr>
        <dsp:cNvPr id="0" name=""/>
        <dsp:cNvSpPr/>
      </dsp:nvSpPr>
      <dsp:spPr>
        <a:xfrm>
          <a:off x="4666" y="1731737"/>
          <a:ext cx="1629326" cy="1955192"/>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marL="0" lvl="0" indent="0" algn="r" defTabSz="577850">
            <a:lnSpc>
              <a:spcPct val="90000"/>
            </a:lnSpc>
            <a:spcBef>
              <a:spcPct val="0"/>
            </a:spcBef>
            <a:spcAft>
              <a:spcPct val="35000"/>
            </a:spcAft>
            <a:buNone/>
          </a:pPr>
          <a:r>
            <a:rPr lang="en-GB" sz="1300" b="1" kern="1200" dirty="0">
              <a:solidFill>
                <a:srgbClr val="FFFF00"/>
              </a:solidFill>
            </a:rPr>
            <a:t>Register / Renewal</a:t>
          </a:r>
        </a:p>
      </dsp:txBody>
      <dsp:txXfrm rot="16200000">
        <a:off x="-634029" y="2370433"/>
        <a:ext cx="1603257" cy="325865"/>
      </dsp:txXfrm>
    </dsp:sp>
    <dsp:sp modelId="{BE935FED-45E2-41E6-9A0E-3E1423AB4564}">
      <dsp:nvSpPr>
        <dsp:cNvPr id="0" name=""/>
        <dsp:cNvSpPr/>
      </dsp:nvSpPr>
      <dsp:spPr>
        <a:xfrm>
          <a:off x="330532" y="1731737"/>
          <a:ext cx="1213848" cy="195519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GB" sz="1200" kern="1200" dirty="0"/>
            <a:t>1</a:t>
          </a:r>
          <a:r>
            <a:rPr lang="en-GB" sz="1200" kern="1200" baseline="30000" dirty="0"/>
            <a:t>st</a:t>
          </a:r>
          <a:r>
            <a:rPr lang="en-GB" sz="1200" kern="1200" dirty="0"/>
            <a:t> Registration must be completed before visa expires</a:t>
          </a:r>
        </a:p>
        <a:p>
          <a:pPr marL="0" lvl="0" indent="0" algn="l" defTabSz="533400">
            <a:lnSpc>
              <a:spcPct val="90000"/>
            </a:lnSpc>
            <a:spcBef>
              <a:spcPct val="0"/>
            </a:spcBef>
            <a:spcAft>
              <a:spcPct val="35000"/>
            </a:spcAft>
            <a:buNone/>
          </a:pPr>
          <a:r>
            <a:rPr lang="en-GB" sz="1200" kern="1200" dirty="0"/>
            <a:t>Renewal cannot be started until 20 days before existing residency expires</a:t>
          </a:r>
        </a:p>
      </dsp:txBody>
      <dsp:txXfrm>
        <a:off x="330532" y="1731737"/>
        <a:ext cx="1213848" cy="1955192"/>
      </dsp:txXfrm>
    </dsp:sp>
    <dsp:sp modelId="{F3417A24-9F49-4C02-8567-C4A4236ACD8D}">
      <dsp:nvSpPr>
        <dsp:cNvPr id="0" name=""/>
        <dsp:cNvSpPr/>
      </dsp:nvSpPr>
      <dsp:spPr>
        <a:xfrm>
          <a:off x="1691020" y="1731737"/>
          <a:ext cx="1629326" cy="1955192"/>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GB" sz="1600" b="1" kern="1200" dirty="0">
              <a:solidFill>
                <a:srgbClr val="FFFF00"/>
              </a:solidFill>
            </a:rPr>
            <a:t>Police Visit</a:t>
          </a:r>
        </a:p>
      </dsp:txBody>
      <dsp:txXfrm rot="16200000">
        <a:off x="1052324" y="2370433"/>
        <a:ext cx="1603257" cy="325865"/>
      </dsp:txXfrm>
    </dsp:sp>
    <dsp:sp modelId="{E1A41C2B-52C2-45E3-A50F-4C6E76CCFB15}">
      <dsp:nvSpPr>
        <dsp:cNvPr id="0" name=""/>
        <dsp:cNvSpPr/>
      </dsp:nvSpPr>
      <dsp:spPr>
        <a:xfrm rot="5400000">
          <a:off x="1555582" y="3284683"/>
          <a:ext cx="287167" cy="24439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79491A-B761-4886-9173-649435C9FCEB}">
      <dsp:nvSpPr>
        <dsp:cNvPr id="0" name=""/>
        <dsp:cNvSpPr/>
      </dsp:nvSpPr>
      <dsp:spPr>
        <a:xfrm>
          <a:off x="2016885" y="1731737"/>
          <a:ext cx="1213848" cy="195519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GB" sz="1200" kern="1200" dirty="0"/>
            <a:t>Requirements: depends on circumstances</a:t>
          </a:r>
        </a:p>
        <a:p>
          <a:pPr marL="0" lvl="0" indent="0" algn="l" defTabSz="533400">
            <a:lnSpc>
              <a:spcPct val="90000"/>
            </a:lnSpc>
            <a:spcBef>
              <a:spcPct val="0"/>
            </a:spcBef>
            <a:spcAft>
              <a:spcPct val="35000"/>
            </a:spcAft>
            <a:buNone/>
          </a:pPr>
          <a:endParaRPr lang="en-GB" sz="1200" kern="1200" dirty="0"/>
        </a:p>
      </dsp:txBody>
      <dsp:txXfrm>
        <a:off x="2016885" y="1731737"/>
        <a:ext cx="1213848" cy="1955192"/>
      </dsp:txXfrm>
    </dsp:sp>
    <dsp:sp modelId="{DE8307C5-D6FD-4AF6-BE08-8F46A1179622}">
      <dsp:nvSpPr>
        <dsp:cNvPr id="0" name=""/>
        <dsp:cNvSpPr/>
      </dsp:nvSpPr>
      <dsp:spPr>
        <a:xfrm>
          <a:off x="3377373" y="1731737"/>
          <a:ext cx="1629326" cy="1955192"/>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GB" sz="1200" b="1" kern="1200" dirty="0">
              <a:solidFill>
                <a:srgbClr val="FFFF00"/>
              </a:solidFill>
            </a:rPr>
            <a:t>Health Insurance / Blood Tests</a:t>
          </a:r>
        </a:p>
      </dsp:txBody>
      <dsp:txXfrm rot="16200000">
        <a:off x="2738677" y="2370433"/>
        <a:ext cx="1603257" cy="325865"/>
      </dsp:txXfrm>
    </dsp:sp>
    <dsp:sp modelId="{D301E749-FB83-4FFC-B6F9-6173B2C04E24}">
      <dsp:nvSpPr>
        <dsp:cNvPr id="0" name=""/>
        <dsp:cNvSpPr/>
      </dsp:nvSpPr>
      <dsp:spPr>
        <a:xfrm rot="5400000">
          <a:off x="3241936" y="3284683"/>
          <a:ext cx="287167" cy="24439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4BF93-F2A0-4F6D-956B-846AC822B059}">
      <dsp:nvSpPr>
        <dsp:cNvPr id="0" name=""/>
        <dsp:cNvSpPr/>
      </dsp:nvSpPr>
      <dsp:spPr>
        <a:xfrm>
          <a:off x="3703238" y="1731737"/>
          <a:ext cx="1213848" cy="195519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GB" sz="1200" kern="1200" dirty="0"/>
            <a:t>Paid online International credit or debit cards can be used</a:t>
          </a:r>
        </a:p>
        <a:p>
          <a:pPr marL="0" lvl="0" indent="0" algn="l" defTabSz="533400">
            <a:lnSpc>
              <a:spcPct val="90000"/>
            </a:lnSpc>
            <a:spcBef>
              <a:spcPct val="0"/>
            </a:spcBef>
            <a:spcAft>
              <a:spcPct val="35000"/>
            </a:spcAft>
            <a:buNone/>
          </a:pPr>
          <a:r>
            <a:rPr lang="en-GB" sz="1200" kern="1200" dirty="0"/>
            <a:t> Following payment if &lt;60 years old system will advise clinic to attend for Blood tests.</a:t>
          </a:r>
        </a:p>
      </dsp:txBody>
      <dsp:txXfrm>
        <a:off x="3703238" y="1731737"/>
        <a:ext cx="1213848" cy="1955192"/>
      </dsp:txXfrm>
    </dsp:sp>
    <dsp:sp modelId="{753BC6F9-C1B4-4F74-AABC-143A95E3ABD0}">
      <dsp:nvSpPr>
        <dsp:cNvPr id="0" name=""/>
        <dsp:cNvSpPr/>
      </dsp:nvSpPr>
      <dsp:spPr>
        <a:xfrm>
          <a:off x="5063726" y="1731737"/>
          <a:ext cx="1629326" cy="1955192"/>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GB" sz="1600" b="1" kern="1200" dirty="0">
              <a:solidFill>
                <a:srgbClr val="FFFF00"/>
              </a:solidFill>
            </a:rPr>
            <a:t>Pay Stay Permit </a:t>
          </a:r>
        </a:p>
      </dsp:txBody>
      <dsp:txXfrm rot="16200000">
        <a:off x="4425030" y="2370433"/>
        <a:ext cx="1603257" cy="325865"/>
      </dsp:txXfrm>
    </dsp:sp>
    <dsp:sp modelId="{39DC8CBE-251B-41B0-A4B0-44ED3410197E}">
      <dsp:nvSpPr>
        <dsp:cNvPr id="0" name=""/>
        <dsp:cNvSpPr/>
      </dsp:nvSpPr>
      <dsp:spPr>
        <a:xfrm rot="5400000">
          <a:off x="4928289" y="3284683"/>
          <a:ext cx="287167" cy="24439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0C8107-9116-4563-80E4-5E1FF389E9E2}">
      <dsp:nvSpPr>
        <dsp:cNvPr id="0" name=""/>
        <dsp:cNvSpPr/>
      </dsp:nvSpPr>
      <dsp:spPr>
        <a:xfrm>
          <a:off x="5389592" y="1731737"/>
          <a:ext cx="1213848" cy="195519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1"/>
              </a:solidFill>
            </a:rPr>
            <a:t>Indicates residency permit approved</a:t>
          </a:r>
        </a:p>
        <a:p>
          <a:pPr marL="0" lvl="0" indent="0" algn="l" defTabSz="622300">
            <a:lnSpc>
              <a:spcPct val="90000"/>
            </a:lnSpc>
            <a:spcBef>
              <a:spcPct val="0"/>
            </a:spcBef>
            <a:spcAft>
              <a:spcPct val="35000"/>
            </a:spcAft>
            <a:buNone/>
          </a:pPr>
          <a:r>
            <a:rPr lang="en-GB" sz="1400" kern="1200" dirty="0"/>
            <a:t>Paid online,  International credit or debit cards can be used</a:t>
          </a:r>
          <a:endParaRPr lang="en-GB" sz="1400" b="1" kern="1200" dirty="0">
            <a:solidFill>
              <a:srgbClr val="FFFF00"/>
            </a:solidFill>
          </a:endParaRPr>
        </a:p>
      </dsp:txBody>
      <dsp:txXfrm>
        <a:off x="5389592" y="1731737"/>
        <a:ext cx="1213848" cy="1955192"/>
      </dsp:txXfrm>
    </dsp:sp>
    <dsp:sp modelId="{0801D724-2E69-4506-B9D7-7FB5C1A8CF75}">
      <dsp:nvSpPr>
        <dsp:cNvPr id="0" name=""/>
        <dsp:cNvSpPr/>
      </dsp:nvSpPr>
      <dsp:spPr>
        <a:xfrm>
          <a:off x="6750080" y="1731737"/>
          <a:ext cx="1629326" cy="1955192"/>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GB" sz="1400" b="1" kern="1200" dirty="0">
              <a:solidFill>
                <a:srgbClr val="FFFF00"/>
              </a:solidFill>
            </a:rPr>
            <a:t>Residency Permit</a:t>
          </a:r>
        </a:p>
      </dsp:txBody>
      <dsp:txXfrm rot="16200000">
        <a:off x="6111384" y="2370433"/>
        <a:ext cx="1603257" cy="325865"/>
      </dsp:txXfrm>
    </dsp:sp>
    <dsp:sp modelId="{913A6FF7-BC19-4109-B30D-7507E97C3037}">
      <dsp:nvSpPr>
        <dsp:cNvPr id="0" name=""/>
        <dsp:cNvSpPr/>
      </dsp:nvSpPr>
      <dsp:spPr>
        <a:xfrm rot="5400000">
          <a:off x="6614642" y="3284683"/>
          <a:ext cx="287167" cy="24439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A7B3A-EDFE-45DB-BE07-C066AFF76CF2}">
      <dsp:nvSpPr>
        <dsp:cNvPr id="0" name=""/>
        <dsp:cNvSpPr/>
      </dsp:nvSpPr>
      <dsp:spPr>
        <a:xfrm>
          <a:off x="7075945" y="1731737"/>
          <a:ext cx="1213848" cy="195519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1"/>
              </a:solidFill>
            </a:rPr>
            <a:t>After paying for your permit.  Logout and login again and your permit is available to download and print off</a:t>
          </a:r>
        </a:p>
      </dsp:txBody>
      <dsp:txXfrm>
        <a:off x="7075945" y="1731737"/>
        <a:ext cx="1213848" cy="1955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B2AA0-EAE6-4468-BA16-92377D0283E5}">
      <dsp:nvSpPr>
        <dsp:cNvPr id="0" name=""/>
        <dsp:cNvSpPr/>
      </dsp:nvSpPr>
      <dsp:spPr>
        <a:xfrm>
          <a:off x="897" y="3103113"/>
          <a:ext cx="1738057" cy="67089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041843-11DE-4765-BA47-1AC84FF0A202}">
      <dsp:nvSpPr>
        <dsp:cNvPr id="0" name=""/>
        <dsp:cNvSpPr/>
      </dsp:nvSpPr>
      <dsp:spPr>
        <a:xfrm>
          <a:off x="464379" y="2621900"/>
          <a:ext cx="1467692" cy="1968760"/>
        </a:xfrm>
        <a:prstGeom prst="roundRect">
          <a:avLst>
            <a:gd name="adj" fmla="val 10000"/>
          </a:avLst>
        </a:prstGeom>
        <a:solidFill>
          <a:schemeClr val="accent2">
            <a:lumMod val="60000"/>
            <a:lumOff val="4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00"/>
              </a:solidFill>
            </a:rPr>
            <a:t>Visa</a:t>
          </a:r>
          <a:r>
            <a:rPr lang="en-GB" sz="1400" kern="1200" dirty="0"/>
            <a:t>            </a:t>
          </a:r>
          <a:r>
            <a:rPr lang="en-GB" sz="1000" kern="1200" dirty="0"/>
            <a:t>You can travel outside TRNC if your visa is still valid.  Online application must be made before visa expires</a:t>
          </a:r>
        </a:p>
      </dsp:txBody>
      <dsp:txXfrm>
        <a:off x="507366" y="2664887"/>
        <a:ext cx="1381718" cy="1882786"/>
      </dsp:txXfrm>
    </dsp:sp>
    <dsp:sp modelId="{0A7E2DBC-B91D-430D-9F9F-EB4CAF61E8E6}">
      <dsp:nvSpPr>
        <dsp:cNvPr id="0" name=""/>
        <dsp:cNvSpPr/>
      </dsp:nvSpPr>
      <dsp:spPr>
        <a:xfrm>
          <a:off x="1986145" y="3103113"/>
          <a:ext cx="1738057" cy="67089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92803-C4F0-45A9-BE75-49AC1F9EF681}">
      <dsp:nvSpPr>
        <dsp:cNvPr id="0" name=""/>
        <dsp:cNvSpPr/>
      </dsp:nvSpPr>
      <dsp:spPr>
        <a:xfrm>
          <a:off x="2459431" y="2657370"/>
          <a:ext cx="1467692" cy="1968760"/>
        </a:xfrm>
        <a:prstGeom prst="roundRect">
          <a:avLst>
            <a:gd name="adj" fmla="val 10000"/>
          </a:avLst>
        </a:prstGeom>
        <a:solidFill>
          <a:schemeClr val="accent2">
            <a:lumMod val="60000"/>
            <a:lumOff val="4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00"/>
              </a:solidFill>
            </a:rPr>
            <a:t>Online Registration</a:t>
          </a:r>
          <a:r>
            <a:rPr lang="en-GB" sz="1200" b="1" kern="1200" dirty="0">
              <a:solidFill>
                <a:srgbClr val="FFFF00"/>
              </a:solidFill>
            </a:rPr>
            <a:t> </a:t>
          </a:r>
          <a:r>
            <a:rPr lang="en-GB" sz="1000" kern="1200" dirty="0"/>
            <a:t> following receipt of </a:t>
          </a:r>
          <a:r>
            <a:rPr lang="en-GB" sz="1000" kern="1200" dirty="0" err="1"/>
            <a:t>sms</a:t>
          </a:r>
          <a:r>
            <a:rPr lang="en-GB" sz="1000" kern="1200" dirty="0"/>
            <a:t> notifying of police appointment you are considered registered.  You can stay in the country legally, but you cannot leave the country before your police appointment</a:t>
          </a:r>
        </a:p>
      </dsp:txBody>
      <dsp:txXfrm>
        <a:off x="2502418" y="2700357"/>
        <a:ext cx="1381718" cy="1882786"/>
      </dsp:txXfrm>
    </dsp:sp>
    <dsp:sp modelId="{BA0D4227-8DE0-4E21-BA08-A231CFDC52E1}">
      <dsp:nvSpPr>
        <dsp:cNvPr id="0" name=""/>
        <dsp:cNvSpPr/>
      </dsp:nvSpPr>
      <dsp:spPr>
        <a:xfrm>
          <a:off x="3971392" y="3103113"/>
          <a:ext cx="1738057" cy="67089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618F9D-C9B3-4E11-99AA-5581D83525C8}">
      <dsp:nvSpPr>
        <dsp:cNvPr id="0" name=""/>
        <dsp:cNvSpPr/>
      </dsp:nvSpPr>
      <dsp:spPr>
        <a:xfrm>
          <a:off x="4443167" y="2659752"/>
          <a:ext cx="1467692" cy="2027584"/>
        </a:xfrm>
        <a:prstGeom prst="roundRect">
          <a:avLst>
            <a:gd name="adj" fmla="val 10000"/>
          </a:avLst>
        </a:prstGeom>
        <a:solidFill>
          <a:schemeClr val="accent2">
            <a:lumMod val="60000"/>
            <a:lumOff val="4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FFFF00"/>
              </a:solidFill>
            </a:rPr>
            <a:t> </a:t>
          </a:r>
          <a:r>
            <a:rPr lang="en-GB" sz="1400" b="1" kern="1200" dirty="0">
              <a:solidFill>
                <a:srgbClr val="FFFF00"/>
              </a:solidFill>
            </a:rPr>
            <a:t>Polic</a:t>
          </a:r>
          <a:r>
            <a:rPr lang="en-GB" sz="1400" b="0" kern="1200" dirty="0">
              <a:solidFill>
                <a:srgbClr val="FFFF00"/>
              </a:solidFill>
            </a:rPr>
            <a:t>e</a:t>
          </a:r>
          <a:r>
            <a:rPr lang="en-GB" sz="1400" b="1" kern="1200" dirty="0">
              <a:solidFill>
                <a:srgbClr val="FFFF00"/>
              </a:solidFill>
            </a:rPr>
            <a:t> Appointment</a:t>
          </a:r>
          <a:r>
            <a:rPr lang="en-GB" sz="1000" kern="1200" dirty="0"/>
            <a:t> Formal registration point.  Once the police have accepted your paperwork you can travel outside the country provided it is &lt;60 days since your police appointment</a:t>
          </a:r>
        </a:p>
      </dsp:txBody>
      <dsp:txXfrm>
        <a:off x="4486154" y="2702739"/>
        <a:ext cx="1381718" cy="1941610"/>
      </dsp:txXfrm>
    </dsp:sp>
    <dsp:sp modelId="{80FCCD3B-A3D6-4C13-A69D-2959D0F3621A}">
      <dsp:nvSpPr>
        <dsp:cNvPr id="0" name=""/>
        <dsp:cNvSpPr/>
      </dsp:nvSpPr>
      <dsp:spPr>
        <a:xfrm>
          <a:off x="5956640" y="3103113"/>
          <a:ext cx="1738057" cy="67089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147AF-B74C-4757-98A1-1B394A7D41F3}">
      <dsp:nvSpPr>
        <dsp:cNvPr id="0" name=""/>
        <dsp:cNvSpPr/>
      </dsp:nvSpPr>
      <dsp:spPr>
        <a:xfrm>
          <a:off x="6426888" y="2621568"/>
          <a:ext cx="1467692" cy="2019003"/>
        </a:xfrm>
        <a:prstGeom prst="roundRect">
          <a:avLst>
            <a:gd name="adj" fmla="val 10000"/>
          </a:avLst>
        </a:prstGeom>
        <a:solidFill>
          <a:schemeClr val="accent2">
            <a:lumMod val="60000"/>
            <a:lumOff val="4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00"/>
              </a:solidFill>
            </a:rPr>
            <a:t>Health Insurance / Blood Tests </a:t>
          </a:r>
          <a:r>
            <a:rPr lang="en-GB" sz="1400" kern="1200" dirty="0"/>
            <a:t> should be paid within 14days of notification</a:t>
          </a:r>
        </a:p>
      </dsp:txBody>
      <dsp:txXfrm>
        <a:off x="6469875" y="2664555"/>
        <a:ext cx="1381718" cy="1933029"/>
      </dsp:txXfrm>
    </dsp:sp>
    <dsp:sp modelId="{F194DFD8-10B5-4630-86BC-3457026643D9}">
      <dsp:nvSpPr>
        <dsp:cNvPr id="0" name=""/>
        <dsp:cNvSpPr/>
      </dsp:nvSpPr>
      <dsp:spPr>
        <a:xfrm>
          <a:off x="7941888" y="3103113"/>
          <a:ext cx="1738057" cy="67089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D1B15C-FC60-475B-9C14-4B0E72698E8B}">
      <dsp:nvSpPr>
        <dsp:cNvPr id="0" name=""/>
        <dsp:cNvSpPr/>
      </dsp:nvSpPr>
      <dsp:spPr>
        <a:xfrm>
          <a:off x="8405370" y="2594464"/>
          <a:ext cx="1467692" cy="2023632"/>
        </a:xfrm>
        <a:prstGeom prst="roundRect">
          <a:avLst>
            <a:gd name="adj" fmla="val 10000"/>
          </a:avLst>
        </a:prstGeom>
        <a:solidFill>
          <a:schemeClr val="accent2">
            <a:lumMod val="60000"/>
            <a:lumOff val="4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FFFF00"/>
              </a:solidFill>
            </a:rPr>
            <a:t>Residency Permit Payment </a:t>
          </a:r>
          <a:r>
            <a:rPr lang="en-GB" sz="1300" kern="1200" dirty="0"/>
            <a:t> should be paid within 14 days of notification</a:t>
          </a:r>
        </a:p>
      </dsp:txBody>
      <dsp:txXfrm>
        <a:off x="8448357" y="2637451"/>
        <a:ext cx="1381718" cy="1937658"/>
      </dsp:txXfrm>
    </dsp:sp>
    <dsp:sp modelId="{D542E40A-BD56-4623-B129-DF935E4ED794}">
      <dsp:nvSpPr>
        <dsp:cNvPr id="0" name=""/>
        <dsp:cNvSpPr/>
      </dsp:nvSpPr>
      <dsp:spPr>
        <a:xfrm>
          <a:off x="9927135" y="3103113"/>
          <a:ext cx="1738057" cy="67089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74CBD-E9DE-4DDF-9C82-1B11C010B60C}">
      <dsp:nvSpPr>
        <dsp:cNvPr id="0" name=""/>
        <dsp:cNvSpPr/>
      </dsp:nvSpPr>
      <dsp:spPr>
        <a:xfrm>
          <a:off x="10301323" y="2667709"/>
          <a:ext cx="1467692" cy="1922952"/>
        </a:xfrm>
        <a:prstGeom prst="roundRect">
          <a:avLst>
            <a:gd name="adj" fmla="val 10000"/>
          </a:avLst>
        </a:prstGeom>
        <a:solidFill>
          <a:schemeClr val="accent2">
            <a:lumMod val="60000"/>
            <a:lumOff val="4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FFFF00"/>
              </a:solidFill>
            </a:rPr>
            <a:t> Residency Complete       </a:t>
          </a:r>
          <a:r>
            <a:rPr lang="en-GB" sz="1200" kern="1200" dirty="0"/>
            <a:t> legal permission to remain in the country until expiry date of your permit</a:t>
          </a:r>
        </a:p>
      </dsp:txBody>
      <dsp:txXfrm>
        <a:off x="10344310" y="2710696"/>
        <a:ext cx="1381718" cy="18369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5CCC8-9E27-4F71-AE9E-D8FF9A5D3809}" type="datetimeFigureOut">
              <a:rPr lang="en-GB" smtClean="0"/>
              <a:t>12/11/2024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092D1-9947-4A4B-9043-6118AAFAA138}" type="slidenum">
              <a:rPr lang="en-GB" smtClean="0"/>
              <a:t>‹#›</a:t>
            </a:fld>
            <a:endParaRPr lang="en-GB"/>
          </a:p>
        </p:txBody>
      </p:sp>
    </p:spTree>
    <p:extLst>
      <p:ext uri="{BB962C8B-B14F-4D97-AF65-F5344CB8AC3E}">
        <p14:creationId xmlns:p14="http://schemas.microsoft.com/office/powerpoint/2010/main" val="373837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092D1-9947-4A4B-9043-6118AAFAA138}" type="slidenum">
              <a:rPr lang="en-GB" smtClean="0"/>
              <a:t>1</a:t>
            </a:fld>
            <a:endParaRPr lang="en-GB" dirty="0"/>
          </a:p>
        </p:txBody>
      </p:sp>
    </p:spTree>
    <p:extLst>
      <p:ext uri="{BB962C8B-B14F-4D97-AF65-F5344CB8AC3E}">
        <p14:creationId xmlns:p14="http://schemas.microsoft.com/office/powerpoint/2010/main" val="408616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092D1-9947-4A4B-9043-6118AAFAA138}" type="slidenum">
              <a:rPr lang="en-GB" smtClean="0"/>
              <a:t>5</a:t>
            </a:fld>
            <a:endParaRPr lang="en-GB" dirty="0"/>
          </a:p>
        </p:txBody>
      </p:sp>
    </p:spTree>
    <p:extLst>
      <p:ext uri="{BB962C8B-B14F-4D97-AF65-F5344CB8AC3E}">
        <p14:creationId xmlns:p14="http://schemas.microsoft.com/office/powerpoint/2010/main" val="2740965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DE974D-541B-4CBD-AF5B-2AB52A204E12}" type="datetime1">
              <a:rPr lang="en-US" smtClean="0"/>
              <a:t>11/12/2024</a:t>
            </a:fld>
            <a:endParaRPr lang="en-US" dirty="0"/>
          </a:p>
        </p:txBody>
      </p:sp>
      <p:sp>
        <p:nvSpPr>
          <p:cNvPr id="5" name="Footer Placeholder 4"/>
          <p:cNvSpPr>
            <a:spLocks noGrp="1"/>
          </p:cNvSpPr>
          <p:nvPr>
            <p:ph type="ftr" sz="quarter" idx="11"/>
          </p:nvPr>
        </p:nvSpPr>
        <p:spPr/>
        <p:txBody>
          <a:bodyPr/>
          <a:lstStyle/>
          <a:p>
            <a:r>
              <a:rPr lang="en-GB"/>
              <a:t>TFR – The Foreign Residents in the TRNC</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B198CB-90BF-4262-B26B-52263F416E77}" type="datetime1">
              <a:rPr lang="en-US" smtClean="0"/>
              <a:t>11/12/2024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B80A8-639D-4A6A-AA7A-5CFE1CE72193}" type="datetime1">
              <a:rPr lang="en-US" smtClean="0"/>
              <a:t>11/12/2024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792BDB-711D-4362-B9A9-CCC454DF45F0}" type="datetime1">
              <a:rPr lang="en-US" smtClean="0"/>
              <a:t>11/12/2024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F3826D-22FF-4915-98D9-3461C40124D7}" type="datetime1">
              <a:rPr lang="en-US" smtClean="0"/>
              <a:t>11/12/2024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5454D4-AB4C-4D6E-97F3-7254CEE638E2}" type="datetime1">
              <a:rPr lang="en-US" smtClean="0"/>
              <a:t>11/12/2024</a:t>
            </a:fld>
            <a:endParaRPr lang="en-US" dirty="0"/>
          </a:p>
        </p:txBody>
      </p:sp>
      <p:sp>
        <p:nvSpPr>
          <p:cNvPr id="4" name="Footer Placeholder 3"/>
          <p:cNvSpPr>
            <a:spLocks noGrp="1"/>
          </p:cNvSpPr>
          <p:nvPr>
            <p:ph type="ftr" sz="quarter" idx="11"/>
          </p:nvPr>
        </p:nvSpPr>
        <p:spPr/>
        <p:txBody>
          <a:bodyPr/>
          <a:lstStyle/>
          <a:p>
            <a:r>
              <a:rPr lang="en-GB"/>
              <a:t>TFR – The Foreign Residents in the TRNC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7951B33-E085-46FF-A605-CAEB1A0A286B}" type="datetime1">
              <a:rPr lang="en-US" smtClean="0"/>
              <a:t>11/12/2024</a:t>
            </a:fld>
            <a:endParaRPr lang="en-US" dirty="0"/>
          </a:p>
        </p:txBody>
      </p:sp>
      <p:sp>
        <p:nvSpPr>
          <p:cNvPr id="4" name="Footer Placeholder 3"/>
          <p:cNvSpPr>
            <a:spLocks noGrp="1"/>
          </p:cNvSpPr>
          <p:nvPr>
            <p:ph type="ftr" sz="quarter" idx="11"/>
          </p:nvPr>
        </p:nvSpPr>
        <p:spPr/>
        <p:txBody>
          <a:bodyPr/>
          <a:lstStyle/>
          <a:p>
            <a:r>
              <a:rPr lang="en-GB"/>
              <a:t>TFR – The Foreign Residents in the TRNC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17CA4-2072-40DF-B87B-D1FBDAF9E20D}" type="datetime1">
              <a:rPr lang="en-US" smtClean="0"/>
              <a:t>11/12/2024</a:t>
            </a:fld>
            <a:endParaRPr lang="en-US" dirty="0"/>
          </a:p>
        </p:txBody>
      </p:sp>
      <p:sp>
        <p:nvSpPr>
          <p:cNvPr id="5" name="Footer Placeholder 4"/>
          <p:cNvSpPr>
            <a:spLocks noGrp="1"/>
          </p:cNvSpPr>
          <p:nvPr>
            <p:ph type="ftr" sz="quarter" idx="11"/>
          </p:nvPr>
        </p:nvSpPr>
        <p:spPr/>
        <p:txBody>
          <a:bodyPr/>
          <a:lstStyle/>
          <a:p>
            <a:r>
              <a:rPr lang="en-GB"/>
              <a:t>TFR – The Foreign Residents in the TRNC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48A20C4-1BEE-446D-851A-73476C95B3FD}" type="datetime1">
              <a:rPr lang="en-US" smtClean="0"/>
              <a:t>11/12/2024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GB"/>
              <a:t>TFR – The Foreign Residents in the TRNC</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75FA4C-C9D2-4954-9606-04CB47D75C20}" type="datetime1">
              <a:rPr lang="en-US" smtClean="0"/>
              <a:t>11/12/2024</a:t>
            </a:fld>
            <a:endParaRPr lang="en-US" dirty="0"/>
          </a:p>
        </p:txBody>
      </p:sp>
      <p:sp>
        <p:nvSpPr>
          <p:cNvPr id="5" name="Footer Placeholder 4"/>
          <p:cNvSpPr>
            <a:spLocks noGrp="1"/>
          </p:cNvSpPr>
          <p:nvPr>
            <p:ph type="ftr" sz="quarter" idx="11"/>
          </p:nvPr>
        </p:nvSpPr>
        <p:spPr/>
        <p:txBody>
          <a:bodyPr/>
          <a:lstStyle/>
          <a:p>
            <a:r>
              <a:rPr lang="en-GB"/>
              <a:t>TFR – The Foreign Residents in the TRNC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6510D-E893-47A5-8DAB-FB26EC33EBF3}" type="datetime1">
              <a:rPr lang="en-US" smtClean="0"/>
              <a:t>11/12/2024</a:t>
            </a:fld>
            <a:endParaRPr lang="en-US" dirty="0"/>
          </a:p>
        </p:txBody>
      </p:sp>
      <p:sp>
        <p:nvSpPr>
          <p:cNvPr id="5" name="Footer Placeholder 4"/>
          <p:cNvSpPr>
            <a:spLocks noGrp="1"/>
          </p:cNvSpPr>
          <p:nvPr>
            <p:ph type="ftr" sz="quarter" idx="11"/>
          </p:nvPr>
        </p:nvSpPr>
        <p:spPr/>
        <p:txBody>
          <a:bodyPr/>
          <a:lstStyle/>
          <a:p>
            <a:r>
              <a:rPr lang="en-GB"/>
              <a:t>TFR – The Foreign Residents in the TRNC</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AF4552-5F1A-4EBF-9561-1DFBC96454A5}" type="datetime1">
              <a:rPr lang="en-US" smtClean="0"/>
              <a:t>11/12/2024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D6F7E8-D181-4BD6-8AA5-9473FB0F0F95}" type="datetime1">
              <a:rPr lang="en-US" smtClean="0"/>
              <a:t>11/12/2024</a:t>
            </a:fld>
            <a:endParaRPr lang="en-US" dirty="0"/>
          </a:p>
        </p:txBody>
      </p:sp>
      <p:sp>
        <p:nvSpPr>
          <p:cNvPr id="8" name="Footer Placeholder 7"/>
          <p:cNvSpPr>
            <a:spLocks noGrp="1"/>
          </p:cNvSpPr>
          <p:nvPr>
            <p:ph type="ftr" sz="quarter" idx="11"/>
          </p:nvPr>
        </p:nvSpPr>
        <p:spPr/>
        <p:txBody>
          <a:bodyPr/>
          <a:lstStyle/>
          <a:p>
            <a:r>
              <a:rPr lang="en-GB"/>
              <a:t>TFR – The Foreign Residents in the TRNC</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72C0F-A659-42DB-98F1-9F7864A163C8}" type="datetime1">
              <a:rPr lang="en-US" smtClean="0"/>
              <a:t>11/12/2024</a:t>
            </a:fld>
            <a:endParaRPr lang="en-US" dirty="0"/>
          </a:p>
        </p:txBody>
      </p:sp>
      <p:sp>
        <p:nvSpPr>
          <p:cNvPr id="4" name="Footer Placeholder 3"/>
          <p:cNvSpPr>
            <a:spLocks noGrp="1"/>
          </p:cNvSpPr>
          <p:nvPr>
            <p:ph type="ftr" sz="quarter" idx="11"/>
          </p:nvPr>
        </p:nvSpPr>
        <p:spPr/>
        <p:txBody>
          <a:bodyPr/>
          <a:lstStyle/>
          <a:p>
            <a:r>
              <a:rPr lang="en-GB"/>
              <a:t>TFR – The Foreign Residents in the TRNC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855E652-8FD7-439D-842D-481679E53B36}" type="datetime1">
              <a:rPr lang="en-US" smtClean="0"/>
              <a:t>11/12/2024</a:t>
            </a:fld>
            <a:endParaRPr lang="en-US" dirty="0"/>
          </a:p>
        </p:txBody>
      </p:sp>
      <p:sp>
        <p:nvSpPr>
          <p:cNvPr id="3" name="Footer Placeholder 2"/>
          <p:cNvSpPr>
            <a:spLocks noGrp="1"/>
          </p:cNvSpPr>
          <p:nvPr>
            <p:ph type="ftr" sz="quarter" idx="11"/>
          </p:nvPr>
        </p:nvSpPr>
        <p:spPr/>
        <p:txBody>
          <a:bodyPr/>
          <a:lstStyle/>
          <a:p>
            <a:r>
              <a:rPr lang="en-GB"/>
              <a:t>TFR – The Foreign Residents in the TRNC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069BFD-44CA-45B0-82EB-F48830D1C83A}" type="datetime1">
              <a:rPr lang="en-US" smtClean="0"/>
              <a:t>11/12/2024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E7F718-B88B-477D-AF84-709765627E91}" type="datetime1">
              <a:rPr lang="en-US" smtClean="0"/>
              <a:t>11/12/2024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F88F3B-E342-4DE4-A297-F56A6A39C5F9}" type="datetime1">
              <a:rPr lang="en-US" smtClean="0"/>
              <a:t>11/12/2024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GB"/>
              <a:t>TFR – The Foreign Residents in the TRNC</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910" y="2733709"/>
            <a:ext cx="8708546" cy="1373070"/>
          </a:xfrm>
        </p:spPr>
        <p:txBody>
          <a:bodyPr/>
          <a:lstStyle/>
          <a:p>
            <a:pPr algn="l"/>
            <a:r>
              <a:rPr lang="en-US" sz="4400" b="1" dirty="0"/>
              <a:t>TFR</a:t>
            </a:r>
            <a:r>
              <a:rPr lang="en-US" sz="4000" b="1" dirty="0"/>
              <a:t> </a:t>
            </a:r>
            <a:br>
              <a:rPr lang="en-US" sz="4000" b="1" dirty="0"/>
            </a:br>
            <a:r>
              <a:rPr lang="en-US" sz="3600" b="1" dirty="0"/>
              <a:t>The Foreign Residents in the TRNC</a:t>
            </a:r>
            <a:endParaRPr lang="en-GB" sz="3600" dirty="0"/>
          </a:p>
        </p:txBody>
      </p:sp>
      <p:sp>
        <p:nvSpPr>
          <p:cNvPr id="3" name="Subtitle 2"/>
          <p:cNvSpPr>
            <a:spLocks noGrp="1"/>
          </p:cNvSpPr>
          <p:nvPr>
            <p:ph type="subTitle" idx="1"/>
          </p:nvPr>
        </p:nvSpPr>
        <p:spPr/>
        <p:txBody>
          <a:bodyPr/>
          <a:lstStyle/>
          <a:p>
            <a:r>
              <a:rPr lang="en-GB" dirty="0"/>
              <a:t>Caroline Houghton – Deputy Chairman of the TFR</a:t>
            </a:r>
          </a:p>
        </p:txBody>
      </p:sp>
      <p:pic>
        <p:nvPicPr>
          <p:cNvPr id="5" name="Picture 4"/>
          <p:cNvPicPr/>
          <p:nvPr/>
        </p:nvPicPr>
        <p:blipFill>
          <a:blip r:embed="rId3"/>
          <a:stretch>
            <a:fillRect/>
          </a:stretch>
        </p:blipFill>
        <p:spPr>
          <a:xfrm>
            <a:off x="9780809" y="2639813"/>
            <a:ext cx="1726563" cy="1566428"/>
          </a:xfrm>
          <a:prstGeom prst="rect">
            <a:avLst/>
          </a:prstGeom>
          <a:solidFill>
            <a:srgbClr val="FFFFFF"/>
          </a:solidFill>
          <a:ln>
            <a:noFill/>
          </a:ln>
        </p:spPr>
      </p:pic>
    </p:spTree>
    <p:extLst>
      <p:ext uri="{BB962C8B-B14F-4D97-AF65-F5344CB8AC3E}">
        <p14:creationId xmlns:p14="http://schemas.microsoft.com/office/powerpoint/2010/main" val="398290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6749C7C-D6C9-7D35-33D4-1E2188E42541}"/>
              </a:ext>
            </a:extLst>
          </p:cNvPr>
          <p:cNvGraphicFramePr/>
          <p:nvPr>
            <p:extLst>
              <p:ext uri="{D42A27DB-BD31-4B8C-83A1-F6EECF244321}">
                <p14:modId xmlns:p14="http://schemas.microsoft.com/office/powerpoint/2010/main" val="1951949471"/>
              </p:ext>
            </p:extLst>
          </p:nvPr>
        </p:nvGraphicFramePr>
        <p:xfrm>
          <a:off x="211494" y="-354562"/>
          <a:ext cx="11859208" cy="721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CC48CF8-3E50-2536-1FFF-9452B4FBCE22}"/>
              </a:ext>
            </a:extLst>
          </p:cNvPr>
          <p:cNvSpPr txBox="1"/>
          <p:nvPr/>
        </p:nvSpPr>
        <p:spPr>
          <a:xfrm>
            <a:off x="1183882" y="2324652"/>
            <a:ext cx="466794" cy="369332"/>
          </a:xfrm>
          <a:prstGeom prst="rect">
            <a:avLst/>
          </a:prstGeom>
          <a:noFill/>
        </p:spPr>
        <p:txBody>
          <a:bodyPr wrap="none" rtlCol="0">
            <a:spAutoFit/>
          </a:bodyPr>
          <a:lstStyle/>
          <a:p>
            <a:r>
              <a:rPr lang="en-GB" dirty="0"/>
              <a:t>0%</a:t>
            </a:r>
          </a:p>
        </p:txBody>
      </p:sp>
      <p:sp>
        <p:nvSpPr>
          <p:cNvPr id="8" name="TextBox 7">
            <a:extLst>
              <a:ext uri="{FF2B5EF4-FFF2-40B4-BE49-F238E27FC236}">
                <a16:creationId xmlns:a16="http://schemas.microsoft.com/office/drawing/2014/main" id="{F6C980D2-B658-23DC-F68D-E6F6F65D6426}"/>
              </a:ext>
            </a:extLst>
          </p:cNvPr>
          <p:cNvSpPr txBox="1"/>
          <p:nvPr/>
        </p:nvSpPr>
        <p:spPr>
          <a:xfrm>
            <a:off x="3089858" y="2118144"/>
            <a:ext cx="583814" cy="369332"/>
          </a:xfrm>
          <a:prstGeom prst="rect">
            <a:avLst/>
          </a:prstGeom>
          <a:noFill/>
        </p:spPr>
        <p:txBody>
          <a:bodyPr wrap="none" rtlCol="0">
            <a:spAutoFit/>
          </a:bodyPr>
          <a:lstStyle/>
          <a:p>
            <a:r>
              <a:rPr lang="en-GB" dirty="0"/>
              <a:t>20%</a:t>
            </a:r>
          </a:p>
        </p:txBody>
      </p:sp>
      <p:sp>
        <p:nvSpPr>
          <p:cNvPr id="9" name="TextBox 8">
            <a:extLst>
              <a:ext uri="{FF2B5EF4-FFF2-40B4-BE49-F238E27FC236}">
                <a16:creationId xmlns:a16="http://schemas.microsoft.com/office/drawing/2014/main" id="{D550724A-2A60-6D0F-A296-0D9127500D70}"/>
              </a:ext>
            </a:extLst>
          </p:cNvPr>
          <p:cNvSpPr txBox="1"/>
          <p:nvPr/>
        </p:nvSpPr>
        <p:spPr>
          <a:xfrm>
            <a:off x="5137815" y="2146231"/>
            <a:ext cx="583814" cy="369332"/>
          </a:xfrm>
          <a:prstGeom prst="rect">
            <a:avLst/>
          </a:prstGeom>
          <a:noFill/>
        </p:spPr>
        <p:txBody>
          <a:bodyPr wrap="none" rtlCol="0">
            <a:spAutoFit/>
          </a:bodyPr>
          <a:lstStyle/>
          <a:p>
            <a:r>
              <a:rPr lang="en-GB" dirty="0"/>
              <a:t>50%</a:t>
            </a:r>
          </a:p>
        </p:txBody>
      </p:sp>
      <p:sp>
        <p:nvSpPr>
          <p:cNvPr id="10" name="TextBox 9">
            <a:extLst>
              <a:ext uri="{FF2B5EF4-FFF2-40B4-BE49-F238E27FC236}">
                <a16:creationId xmlns:a16="http://schemas.microsoft.com/office/drawing/2014/main" id="{F4AB80B1-EF94-728D-1CF6-63410DF67163}"/>
              </a:ext>
            </a:extLst>
          </p:cNvPr>
          <p:cNvSpPr txBox="1"/>
          <p:nvPr/>
        </p:nvSpPr>
        <p:spPr>
          <a:xfrm>
            <a:off x="7041954" y="2363768"/>
            <a:ext cx="583814" cy="369332"/>
          </a:xfrm>
          <a:prstGeom prst="rect">
            <a:avLst/>
          </a:prstGeom>
          <a:noFill/>
        </p:spPr>
        <p:txBody>
          <a:bodyPr wrap="none" rtlCol="0">
            <a:spAutoFit/>
          </a:bodyPr>
          <a:lstStyle/>
          <a:p>
            <a:r>
              <a:rPr lang="en-GB" dirty="0"/>
              <a:t>60%</a:t>
            </a:r>
          </a:p>
        </p:txBody>
      </p:sp>
      <p:sp>
        <p:nvSpPr>
          <p:cNvPr id="11" name="TextBox 10">
            <a:extLst>
              <a:ext uri="{FF2B5EF4-FFF2-40B4-BE49-F238E27FC236}">
                <a16:creationId xmlns:a16="http://schemas.microsoft.com/office/drawing/2014/main" id="{2E208215-2BDE-6606-45B2-07C505BF70A8}"/>
              </a:ext>
            </a:extLst>
          </p:cNvPr>
          <p:cNvSpPr txBox="1"/>
          <p:nvPr/>
        </p:nvSpPr>
        <p:spPr>
          <a:xfrm>
            <a:off x="8987315" y="2363768"/>
            <a:ext cx="583814" cy="369332"/>
          </a:xfrm>
          <a:prstGeom prst="rect">
            <a:avLst/>
          </a:prstGeom>
          <a:noFill/>
        </p:spPr>
        <p:txBody>
          <a:bodyPr wrap="none" rtlCol="0">
            <a:spAutoFit/>
          </a:bodyPr>
          <a:lstStyle/>
          <a:p>
            <a:r>
              <a:rPr lang="en-GB" dirty="0"/>
              <a:t>70%</a:t>
            </a:r>
          </a:p>
        </p:txBody>
      </p:sp>
      <p:sp>
        <p:nvSpPr>
          <p:cNvPr id="12" name="TextBox 11">
            <a:extLst>
              <a:ext uri="{FF2B5EF4-FFF2-40B4-BE49-F238E27FC236}">
                <a16:creationId xmlns:a16="http://schemas.microsoft.com/office/drawing/2014/main" id="{BCF2F901-7534-B6F6-2F92-56CDB2BF6AF9}"/>
              </a:ext>
            </a:extLst>
          </p:cNvPr>
          <p:cNvSpPr txBox="1"/>
          <p:nvPr/>
        </p:nvSpPr>
        <p:spPr>
          <a:xfrm>
            <a:off x="10907486" y="2363768"/>
            <a:ext cx="700833" cy="369332"/>
          </a:xfrm>
          <a:prstGeom prst="rect">
            <a:avLst/>
          </a:prstGeom>
          <a:noFill/>
        </p:spPr>
        <p:txBody>
          <a:bodyPr wrap="none" rtlCol="0">
            <a:spAutoFit/>
          </a:bodyPr>
          <a:lstStyle/>
          <a:p>
            <a:r>
              <a:rPr lang="en-GB" dirty="0"/>
              <a:t>100%</a:t>
            </a:r>
          </a:p>
        </p:txBody>
      </p:sp>
      <p:sp>
        <p:nvSpPr>
          <p:cNvPr id="2" name="Title 1">
            <a:extLst>
              <a:ext uri="{FF2B5EF4-FFF2-40B4-BE49-F238E27FC236}">
                <a16:creationId xmlns:a16="http://schemas.microsoft.com/office/drawing/2014/main" id="{2FB2DE7B-3404-C10A-D693-A6B56928DFCE}"/>
              </a:ext>
            </a:extLst>
          </p:cNvPr>
          <p:cNvSpPr>
            <a:spLocks noGrp="1"/>
          </p:cNvSpPr>
          <p:nvPr>
            <p:ph type="title"/>
          </p:nvPr>
        </p:nvSpPr>
        <p:spPr>
          <a:xfrm>
            <a:off x="633668" y="633860"/>
            <a:ext cx="9613861" cy="1080938"/>
          </a:xfrm>
        </p:spPr>
        <p:txBody>
          <a:bodyPr/>
          <a:lstStyle/>
          <a:p>
            <a:r>
              <a:rPr lang="en-GB" dirty="0"/>
              <a:t>Travelling Whilst Residency is in Progress</a:t>
            </a:r>
          </a:p>
        </p:txBody>
      </p:sp>
      <p:sp>
        <p:nvSpPr>
          <p:cNvPr id="14" name="Rectangle: Rounded Corners 13">
            <a:extLst>
              <a:ext uri="{FF2B5EF4-FFF2-40B4-BE49-F238E27FC236}">
                <a16:creationId xmlns:a16="http://schemas.microsoft.com/office/drawing/2014/main" id="{2452B3EE-8C4C-51D5-5798-42DFFC168AEE}"/>
              </a:ext>
            </a:extLst>
          </p:cNvPr>
          <p:cNvSpPr/>
          <p:nvPr/>
        </p:nvSpPr>
        <p:spPr>
          <a:xfrm>
            <a:off x="166396" y="4398520"/>
            <a:ext cx="11859208" cy="232425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FFFF00"/>
                </a:solidFill>
              </a:rPr>
              <a:t>Notes:</a:t>
            </a:r>
          </a:p>
          <a:p>
            <a:r>
              <a:rPr lang="en-GB" sz="1600" b="1" dirty="0">
                <a:solidFill>
                  <a:srgbClr val="FFFF00"/>
                </a:solidFill>
              </a:rPr>
              <a:t>20%</a:t>
            </a:r>
            <a:r>
              <a:rPr lang="en-GB" sz="1600" dirty="0"/>
              <a:t> </a:t>
            </a:r>
            <a:r>
              <a:rPr lang="en-GB" sz="1200" dirty="0"/>
              <a:t>- if you need to leave the country before your police appointment you MUST go to the police station &lt;7 days before you intend to travel with evidence of your travel plans i.e. flight tickets. The police will take your papers and your application will move to 50%.  You can then travel without risk of a penalty</a:t>
            </a:r>
          </a:p>
          <a:p>
            <a:r>
              <a:rPr lang="en-GB" sz="1600" b="1" dirty="0">
                <a:solidFill>
                  <a:srgbClr val="FFFF00"/>
                </a:solidFill>
              </a:rPr>
              <a:t>60%</a:t>
            </a:r>
            <a:r>
              <a:rPr lang="en-GB" sz="1200" b="1" dirty="0">
                <a:solidFill>
                  <a:srgbClr val="FFFF00"/>
                </a:solidFill>
              </a:rPr>
              <a:t> </a:t>
            </a:r>
            <a:r>
              <a:rPr lang="en-GB" sz="1200" dirty="0"/>
              <a:t>- if you need to leave the country and it is &gt;60 days since you attended the police station and your papers were accepted you MUST complete your residency application before you travel.  To complete your application you should visit the Interior Ministry in </a:t>
            </a:r>
            <a:r>
              <a:rPr lang="en-GB" sz="1200" dirty="0" err="1"/>
              <a:t>Lefkosa</a:t>
            </a:r>
            <a:r>
              <a:rPr lang="en-GB" sz="1200" dirty="0"/>
              <a:t> and report to the Reception windows and request for your residency to be completed.  </a:t>
            </a:r>
          </a:p>
          <a:p>
            <a:r>
              <a:rPr lang="en-GB" sz="1200" b="1" dirty="0"/>
              <a:t>Note </a:t>
            </a:r>
            <a:r>
              <a:rPr lang="en-GB" sz="1200" dirty="0"/>
              <a:t>if you intend to travel &lt; 60 days after your police appointment the Interior Ministry will not progress your residency, as you do not need your residency to be completed in order to travel</a:t>
            </a:r>
          </a:p>
          <a:p>
            <a:r>
              <a:rPr lang="en-GB" sz="1200" dirty="0"/>
              <a:t>If you leave the country before your residency is completed, your application may be issued while you are away, however it will only be issued up to the date you left the country.  When you return you will be given a 30 day visa to enter the country.  You should then go to the Interior Ministry and request your residency is extended for the full period you paid for.  </a:t>
            </a:r>
          </a:p>
        </p:txBody>
      </p:sp>
      <p:pic>
        <p:nvPicPr>
          <p:cNvPr id="15" name="Picture 14">
            <a:extLst>
              <a:ext uri="{FF2B5EF4-FFF2-40B4-BE49-F238E27FC236}">
                <a16:creationId xmlns:a16="http://schemas.microsoft.com/office/drawing/2014/main" id="{BF4CA949-FEC7-E26A-9B46-F97B50702C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1541" y="165164"/>
            <a:ext cx="2928965" cy="317500"/>
          </a:xfrm>
          <a:prstGeom prst="rect">
            <a:avLst/>
          </a:prstGeom>
        </p:spPr>
      </p:pic>
    </p:spTree>
    <p:extLst>
      <p:ext uri="{BB962C8B-B14F-4D97-AF65-F5344CB8AC3E}">
        <p14:creationId xmlns:p14="http://schemas.microsoft.com/office/powerpoint/2010/main" val="67992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4266-746D-472D-B993-D1E6368A1222}"/>
              </a:ext>
            </a:extLst>
          </p:cNvPr>
          <p:cNvSpPr>
            <a:spLocks noGrp="1"/>
          </p:cNvSpPr>
          <p:nvPr>
            <p:ph type="title"/>
          </p:nvPr>
        </p:nvSpPr>
        <p:spPr/>
        <p:txBody>
          <a:bodyPr/>
          <a:lstStyle/>
          <a:p>
            <a:r>
              <a:rPr lang="en-GB" dirty="0"/>
              <a:t>Buying Property Taxes</a:t>
            </a:r>
          </a:p>
        </p:txBody>
      </p:sp>
      <p:sp>
        <p:nvSpPr>
          <p:cNvPr id="5" name="Text Placeholder 4">
            <a:extLst>
              <a:ext uri="{FF2B5EF4-FFF2-40B4-BE49-F238E27FC236}">
                <a16:creationId xmlns:a16="http://schemas.microsoft.com/office/drawing/2014/main" id="{39078CCC-96B1-DBDC-6ABA-7A773DCC7752}"/>
              </a:ext>
            </a:extLst>
          </p:cNvPr>
          <p:cNvSpPr>
            <a:spLocks noGrp="1"/>
          </p:cNvSpPr>
          <p:nvPr>
            <p:ph type="body" idx="1"/>
          </p:nvPr>
        </p:nvSpPr>
        <p:spPr/>
        <p:txBody>
          <a:bodyPr/>
          <a:lstStyle/>
          <a:p>
            <a:r>
              <a:rPr lang="en-GB" dirty="0"/>
              <a:t>New Property</a:t>
            </a:r>
          </a:p>
        </p:txBody>
      </p:sp>
      <p:sp>
        <p:nvSpPr>
          <p:cNvPr id="6" name="Content Placeholder 5">
            <a:extLst>
              <a:ext uri="{FF2B5EF4-FFF2-40B4-BE49-F238E27FC236}">
                <a16:creationId xmlns:a16="http://schemas.microsoft.com/office/drawing/2014/main" id="{D76652C5-226A-6826-418F-F206822D00AC}"/>
              </a:ext>
            </a:extLst>
          </p:cNvPr>
          <p:cNvSpPr>
            <a:spLocks noGrp="1"/>
          </p:cNvSpPr>
          <p:nvPr>
            <p:ph sz="half" idx="2"/>
          </p:nvPr>
        </p:nvSpPr>
        <p:spPr/>
        <p:txBody>
          <a:bodyPr>
            <a:normAutofit fontScale="92500"/>
          </a:bodyPr>
          <a:lstStyle/>
          <a:p>
            <a:r>
              <a:rPr lang="en-GB" dirty="0"/>
              <a:t>Contract Registration – 0.5%</a:t>
            </a:r>
          </a:p>
          <a:p>
            <a:r>
              <a:rPr lang="en-GB" dirty="0"/>
              <a:t>Transfer Tax – 12%</a:t>
            </a:r>
          </a:p>
          <a:p>
            <a:pPr lvl="1"/>
            <a:r>
              <a:rPr lang="en-GB" sz="1800" dirty="0"/>
              <a:t>6% paid at Contract Registration</a:t>
            </a:r>
          </a:p>
          <a:p>
            <a:pPr lvl="1"/>
            <a:r>
              <a:rPr lang="en-GB" sz="1800" dirty="0"/>
              <a:t>6% paid when Title Deed (</a:t>
            </a:r>
            <a:r>
              <a:rPr lang="en-GB" sz="1800" dirty="0" err="1"/>
              <a:t>Kocan</a:t>
            </a:r>
            <a:r>
              <a:rPr lang="en-GB" sz="1800" dirty="0"/>
              <a:t>) transferred</a:t>
            </a:r>
          </a:p>
          <a:p>
            <a:r>
              <a:rPr lang="en-GB" sz="2200" dirty="0"/>
              <a:t>5% VAT (KDV)</a:t>
            </a:r>
          </a:p>
          <a:p>
            <a:r>
              <a:rPr lang="en-GB" sz="2200" dirty="0"/>
              <a:t>Service Connection Charge - £2,100</a:t>
            </a:r>
          </a:p>
          <a:p>
            <a:pPr lvl="1"/>
            <a:r>
              <a:rPr lang="en-GB" sz="1800" dirty="0"/>
              <a:t>Deposit for Water &amp; Electricity</a:t>
            </a:r>
          </a:p>
          <a:p>
            <a:pPr lvl="1"/>
            <a:endParaRPr lang="en-GB" sz="1800" dirty="0"/>
          </a:p>
        </p:txBody>
      </p:sp>
      <p:sp>
        <p:nvSpPr>
          <p:cNvPr id="7" name="Text Placeholder 6">
            <a:extLst>
              <a:ext uri="{FF2B5EF4-FFF2-40B4-BE49-F238E27FC236}">
                <a16:creationId xmlns:a16="http://schemas.microsoft.com/office/drawing/2014/main" id="{2DE19E49-5F02-9B0F-04D7-DA462327BE71}"/>
              </a:ext>
            </a:extLst>
          </p:cNvPr>
          <p:cNvSpPr>
            <a:spLocks noGrp="1"/>
          </p:cNvSpPr>
          <p:nvPr>
            <p:ph type="body" sz="quarter" idx="3"/>
          </p:nvPr>
        </p:nvSpPr>
        <p:spPr/>
        <p:txBody>
          <a:bodyPr/>
          <a:lstStyle/>
          <a:p>
            <a:r>
              <a:rPr lang="en-GB" dirty="0"/>
              <a:t>Resale Property</a:t>
            </a:r>
          </a:p>
        </p:txBody>
      </p:sp>
      <p:sp>
        <p:nvSpPr>
          <p:cNvPr id="8" name="Content Placeholder 7">
            <a:extLst>
              <a:ext uri="{FF2B5EF4-FFF2-40B4-BE49-F238E27FC236}">
                <a16:creationId xmlns:a16="http://schemas.microsoft.com/office/drawing/2014/main" id="{7D6EF552-92FE-4FF0-0ABC-E294E60F96BA}"/>
              </a:ext>
            </a:extLst>
          </p:cNvPr>
          <p:cNvSpPr>
            <a:spLocks noGrp="1"/>
          </p:cNvSpPr>
          <p:nvPr>
            <p:ph sz="quarter" idx="4"/>
          </p:nvPr>
        </p:nvSpPr>
        <p:spPr/>
        <p:txBody>
          <a:bodyPr>
            <a:normAutofit fontScale="92500"/>
          </a:bodyPr>
          <a:lstStyle/>
          <a:p>
            <a:r>
              <a:rPr lang="en-GB" dirty="0"/>
              <a:t>Contract Registration – 0.5%</a:t>
            </a:r>
          </a:p>
          <a:p>
            <a:r>
              <a:rPr lang="en-GB" dirty="0"/>
              <a:t>Transfer Tax – 12%</a:t>
            </a:r>
          </a:p>
          <a:p>
            <a:pPr lvl="1"/>
            <a:r>
              <a:rPr lang="en-GB" sz="1800" dirty="0"/>
              <a:t>6% paid at Contract Registration</a:t>
            </a:r>
          </a:p>
          <a:p>
            <a:pPr lvl="1"/>
            <a:r>
              <a:rPr lang="en-GB" sz="1800" dirty="0"/>
              <a:t>6% paid when Title Deed (</a:t>
            </a:r>
            <a:r>
              <a:rPr lang="en-GB" sz="1800" dirty="0" err="1"/>
              <a:t>Kocan</a:t>
            </a:r>
            <a:r>
              <a:rPr lang="en-GB" sz="1800" dirty="0"/>
              <a:t>) transferred</a:t>
            </a:r>
          </a:p>
          <a:p>
            <a:r>
              <a:rPr lang="en-GB" sz="2200" dirty="0"/>
              <a:t>Deposit for Water &amp; Electricity</a:t>
            </a:r>
          </a:p>
          <a:p>
            <a:endParaRPr lang="en-GB" dirty="0"/>
          </a:p>
        </p:txBody>
      </p:sp>
    </p:spTree>
    <p:extLst>
      <p:ext uri="{BB962C8B-B14F-4D97-AF65-F5344CB8AC3E}">
        <p14:creationId xmlns:p14="http://schemas.microsoft.com/office/powerpoint/2010/main" val="273604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midsection of a person holding a miniature house">
            <a:extLst>
              <a:ext uri="{FF2B5EF4-FFF2-40B4-BE49-F238E27FC236}">
                <a16:creationId xmlns:a16="http://schemas.microsoft.com/office/drawing/2014/main" id="{B6E7E4AD-D003-298E-DFD9-B08786673F7A}"/>
              </a:ext>
            </a:extLst>
          </p:cNvPr>
          <p:cNvPicPr>
            <a:picLocks noChangeAspect="1"/>
          </p:cNvPicPr>
          <p:nvPr/>
        </p:nvPicPr>
        <p:blipFill rotWithShape="1">
          <a:blip r:embed="rId3"/>
          <a:srcRect l="29512" r="27844" b="2"/>
          <a:stretch/>
        </p:blipFill>
        <p:spPr>
          <a:xfrm>
            <a:off x="7547810" y="10"/>
            <a:ext cx="4641013" cy="6856310"/>
          </a:xfrm>
          <a:prstGeom prst="rect">
            <a:avLst/>
          </a:prstGeom>
          <a:ln>
            <a:noFill/>
          </a:ln>
          <a:effectLst/>
        </p:spPr>
      </p:pic>
      <p:sp>
        <p:nvSpPr>
          <p:cNvPr id="13" name="Rectangle 12">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2" name="Title 1">
            <a:extLst>
              <a:ext uri="{FF2B5EF4-FFF2-40B4-BE49-F238E27FC236}">
                <a16:creationId xmlns:a16="http://schemas.microsoft.com/office/drawing/2014/main" id="{6A4EDD25-1FA7-20BD-145E-72E682DDC76E}"/>
              </a:ext>
            </a:extLst>
          </p:cNvPr>
          <p:cNvSpPr>
            <a:spLocks noGrp="1"/>
          </p:cNvSpPr>
          <p:nvPr>
            <p:ph type="title"/>
          </p:nvPr>
        </p:nvSpPr>
        <p:spPr>
          <a:xfrm>
            <a:off x="680321" y="753228"/>
            <a:ext cx="7087552" cy="1080938"/>
          </a:xfrm>
        </p:spPr>
        <p:txBody>
          <a:bodyPr>
            <a:normAutofit/>
          </a:bodyPr>
          <a:lstStyle/>
          <a:p>
            <a:r>
              <a:rPr lang="en-GB" dirty="0"/>
              <a:t>Selling Property Taxes</a:t>
            </a:r>
          </a:p>
        </p:txBody>
      </p:sp>
      <p:pic>
        <p:nvPicPr>
          <p:cNvPr id="15" name="Picture 14">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058DD88A-9B43-FD36-94FB-E76CCD56B1B8}"/>
              </a:ext>
            </a:extLst>
          </p:cNvPr>
          <p:cNvSpPr>
            <a:spLocks noGrp="1"/>
          </p:cNvSpPr>
          <p:nvPr>
            <p:ph idx="1"/>
          </p:nvPr>
        </p:nvSpPr>
        <p:spPr>
          <a:xfrm>
            <a:off x="680321" y="2336873"/>
            <a:ext cx="6423211" cy="3599316"/>
          </a:xfrm>
        </p:spPr>
        <p:txBody>
          <a:bodyPr>
            <a:normAutofit fontScale="92500" lnSpcReduction="20000"/>
          </a:bodyPr>
          <a:lstStyle/>
          <a:p>
            <a:r>
              <a:rPr lang="en-GB" dirty="0" err="1"/>
              <a:t>Stopaj</a:t>
            </a:r>
            <a:r>
              <a:rPr lang="en-GB" dirty="0"/>
              <a:t> / Capital Gains Tax – 4%</a:t>
            </a:r>
          </a:p>
          <a:p>
            <a:pPr lvl="1"/>
            <a:r>
              <a:rPr lang="en-GB" dirty="0"/>
              <a:t>Payable if you have previously sold a property and exercised your 1 off right to waive this fee</a:t>
            </a:r>
          </a:p>
          <a:p>
            <a:pPr lvl="1"/>
            <a:r>
              <a:rPr lang="en-GB" dirty="0"/>
              <a:t>Payable by Developers</a:t>
            </a:r>
          </a:p>
          <a:p>
            <a:r>
              <a:rPr lang="en-GB" dirty="0" err="1"/>
              <a:t>Stopaj</a:t>
            </a:r>
            <a:r>
              <a:rPr lang="en-GB" dirty="0"/>
              <a:t> / Capital Gains Tax – 2.8%</a:t>
            </a:r>
          </a:p>
          <a:p>
            <a:pPr lvl="1"/>
            <a:r>
              <a:rPr lang="en-GB" dirty="0"/>
              <a:t>Payable if 1</a:t>
            </a:r>
            <a:r>
              <a:rPr lang="en-GB" baseline="30000" dirty="0"/>
              <a:t>st</a:t>
            </a:r>
            <a:r>
              <a:rPr lang="en-GB" dirty="0"/>
              <a:t> Property Sale</a:t>
            </a:r>
          </a:p>
          <a:p>
            <a:pPr lvl="1"/>
            <a:r>
              <a:rPr lang="en-GB" dirty="0"/>
              <a:t>Payable for all properties if the owner has taken Title Deed (</a:t>
            </a:r>
            <a:r>
              <a:rPr lang="en-GB" dirty="0" err="1"/>
              <a:t>Kocan</a:t>
            </a:r>
            <a:r>
              <a:rPr lang="en-GB" dirty="0"/>
              <a:t>) but has never occupied the property for &gt; 6 months in any calendar year</a:t>
            </a:r>
          </a:p>
          <a:p>
            <a:r>
              <a:rPr lang="en-GB" dirty="0"/>
              <a:t>Waive </a:t>
            </a:r>
            <a:r>
              <a:rPr lang="en-GB" dirty="0" err="1"/>
              <a:t>Stopaj</a:t>
            </a:r>
            <a:endParaRPr lang="en-GB" dirty="0"/>
          </a:p>
          <a:p>
            <a:pPr lvl="1"/>
            <a:r>
              <a:rPr lang="en-GB" dirty="0"/>
              <a:t>Can be waived, if 1sr property sale and you have lived in it for &gt;6 months in a calendar year.</a:t>
            </a:r>
          </a:p>
          <a:p>
            <a:pPr lvl="1"/>
            <a:r>
              <a:rPr lang="en-GB" dirty="0"/>
              <a:t>Residency permit or ins &amp; outs report as proof</a:t>
            </a:r>
          </a:p>
          <a:p>
            <a:pPr lvl="1"/>
            <a:endParaRPr lang="en-GB" dirty="0"/>
          </a:p>
          <a:p>
            <a:pPr lvl="1"/>
            <a:endParaRPr lang="en-GB" dirty="0"/>
          </a:p>
        </p:txBody>
      </p:sp>
      <p:sp>
        <p:nvSpPr>
          <p:cNvPr id="4" name="TextBox 3">
            <a:extLst>
              <a:ext uri="{FF2B5EF4-FFF2-40B4-BE49-F238E27FC236}">
                <a16:creationId xmlns:a16="http://schemas.microsoft.com/office/drawing/2014/main" id="{530C0EDC-0009-7200-06BB-0688ACF29938}"/>
              </a:ext>
            </a:extLst>
          </p:cNvPr>
          <p:cNvSpPr txBox="1"/>
          <p:nvPr/>
        </p:nvSpPr>
        <p:spPr>
          <a:xfrm>
            <a:off x="336105" y="6027762"/>
            <a:ext cx="6875600" cy="369332"/>
          </a:xfrm>
          <a:prstGeom prst="rect">
            <a:avLst/>
          </a:prstGeom>
          <a:solidFill>
            <a:schemeClr val="accent5">
              <a:lumMod val="60000"/>
              <a:lumOff val="40000"/>
            </a:schemeClr>
          </a:solidFill>
        </p:spPr>
        <p:txBody>
          <a:bodyPr wrap="none" rtlCol="0">
            <a:spAutoFit/>
          </a:bodyPr>
          <a:lstStyle/>
          <a:p>
            <a:r>
              <a:rPr lang="en-GB" b="1" dirty="0"/>
              <a:t>Note</a:t>
            </a:r>
            <a:r>
              <a:rPr lang="en-GB" dirty="0"/>
              <a:t>: </a:t>
            </a:r>
            <a:r>
              <a:rPr lang="en-GB" sz="1600" dirty="0"/>
              <a:t>Annual property tax must be paid up to date for sale to complete</a:t>
            </a:r>
          </a:p>
        </p:txBody>
      </p:sp>
    </p:spTree>
    <p:extLst>
      <p:ext uri="{BB962C8B-B14F-4D97-AF65-F5344CB8AC3E}">
        <p14:creationId xmlns:p14="http://schemas.microsoft.com/office/powerpoint/2010/main" val="99040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0E0A1CF-4939-7505-1372-435D7D3DEC30}"/>
              </a:ext>
            </a:extLst>
          </p:cNvPr>
          <p:cNvSpPr>
            <a:spLocks noGrp="1"/>
          </p:cNvSpPr>
          <p:nvPr>
            <p:ph type="title"/>
          </p:nvPr>
        </p:nvSpPr>
        <p:spPr>
          <a:xfrm>
            <a:off x="680321" y="2063262"/>
            <a:ext cx="3739279" cy="2661052"/>
          </a:xfrm>
        </p:spPr>
        <p:txBody>
          <a:bodyPr>
            <a:normAutofit/>
          </a:bodyPr>
          <a:lstStyle/>
          <a:p>
            <a:pPr algn="r"/>
            <a:r>
              <a:rPr lang="en-GB" sz="4400"/>
              <a:t>5 Year Residency Exemption for over 60 years</a:t>
            </a:r>
          </a:p>
        </p:txBody>
      </p:sp>
      <p:graphicFrame>
        <p:nvGraphicFramePr>
          <p:cNvPr id="5" name="Content Placeholder 2">
            <a:extLst>
              <a:ext uri="{FF2B5EF4-FFF2-40B4-BE49-F238E27FC236}">
                <a16:creationId xmlns:a16="http://schemas.microsoft.com/office/drawing/2014/main" id="{E3757234-407A-95FF-39A4-98FEA9B0E818}"/>
              </a:ext>
            </a:extLst>
          </p:cNvPr>
          <p:cNvGraphicFramePr>
            <a:graphicFrameLocks noGrp="1"/>
          </p:cNvGraphicFramePr>
          <p:nvPr>
            <p:ph idx="1"/>
            <p:extLst>
              <p:ext uri="{D42A27DB-BD31-4B8C-83A1-F6EECF244321}">
                <p14:modId xmlns:p14="http://schemas.microsoft.com/office/powerpoint/2010/main" val="182412561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228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3481-19E3-C0A8-A7C7-C35AD1836676}"/>
              </a:ext>
            </a:extLst>
          </p:cNvPr>
          <p:cNvSpPr>
            <a:spLocks noGrp="1"/>
          </p:cNvSpPr>
          <p:nvPr>
            <p:ph type="title"/>
          </p:nvPr>
        </p:nvSpPr>
        <p:spPr/>
        <p:txBody>
          <a:bodyPr/>
          <a:lstStyle/>
          <a:p>
            <a:r>
              <a:rPr lang="en-GB" dirty="0"/>
              <a:t>Application Process </a:t>
            </a:r>
          </a:p>
        </p:txBody>
      </p:sp>
      <p:sp>
        <p:nvSpPr>
          <p:cNvPr id="4" name="Content Placeholder 3">
            <a:extLst>
              <a:ext uri="{FF2B5EF4-FFF2-40B4-BE49-F238E27FC236}">
                <a16:creationId xmlns:a16="http://schemas.microsoft.com/office/drawing/2014/main" id="{AA6AFC3A-ABF9-2230-9B43-FBCF16268666}"/>
              </a:ext>
            </a:extLst>
          </p:cNvPr>
          <p:cNvSpPr>
            <a:spLocks noGrp="1"/>
          </p:cNvSpPr>
          <p:nvPr>
            <p:ph sz="half" idx="2"/>
          </p:nvPr>
        </p:nvSpPr>
        <p:spPr>
          <a:xfrm>
            <a:off x="5993363" y="2159591"/>
            <a:ext cx="5417382" cy="4306523"/>
          </a:xfrm>
        </p:spPr>
        <p:txBody>
          <a:bodyPr>
            <a:normAutofit fontScale="70000" lnSpcReduction="20000"/>
          </a:bodyPr>
          <a:lstStyle/>
          <a:p>
            <a:r>
              <a:rPr lang="en-GB" dirty="0"/>
              <a:t>Documents Required </a:t>
            </a:r>
          </a:p>
          <a:p>
            <a:pPr lvl="1"/>
            <a:r>
              <a:rPr lang="en-GB" sz="1800" dirty="0">
                <a:effectLst/>
                <a:latin typeface="Aptos" panose="020B0004020202020204" pitchFamily="34" charset="0"/>
                <a:ea typeface="Aptos" panose="020B0004020202020204" pitchFamily="34" charset="0"/>
                <a:cs typeface="Times New Roman" panose="02020603050405020304" pitchFamily="18" charset="0"/>
              </a:rPr>
              <a:t>Copy of </a:t>
            </a:r>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passport </a:t>
            </a:r>
            <a:r>
              <a:rPr lang="en-GB" sz="1800" dirty="0" err="1">
                <a:solidFill>
                  <a:srgbClr val="FFFF00"/>
                </a:solidFill>
                <a:effectLst/>
                <a:latin typeface="Aptos" panose="020B0004020202020204" pitchFamily="34" charset="0"/>
                <a:ea typeface="Aptos" panose="020B0004020202020204" pitchFamily="34" charset="0"/>
                <a:cs typeface="Times New Roman" panose="02020603050405020304" pitchFamily="18" charset="0"/>
              </a:rPr>
              <a:t>photopage</a:t>
            </a:r>
            <a:endPar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p>
            <a:pPr lvl="1"/>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Muhtar’s letter </a:t>
            </a:r>
            <a:r>
              <a:rPr lang="en-GB" sz="1800" dirty="0">
                <a:effectLst/>
                <a:latin typeface="Aptos" panose="020B0004020202020204" pitchFamily="34" charset="0"/>
                <a:ea typeface="Aptos" panose="020B0004020202020204" pitchFamily="34" charset="0"/>
                <a:cs typeface="Times New Roman" panose="02020603050405020304" pitchFamily="18" charset="0"/>
              </a:rPr>
              <a:t>(</a:t>
            </a:r>
            <a:r>
              <a:rPr lang="en-GB" sz="1800" dirty="0" err="1">
                <a:effectLst/>
                <a:latin typeface="Aptos" panose="020B0004020202020204" pitchFamily="34" charset="0"/>
                <a:ea typeface="Aptos" panose="020B0004020202020204" pitchFamily="34" charset="0"/>
                <a:cs typeface="Times New Roman" panose="02020603050405020304" pitchFamily="18" charset="0"/>
              </a:rPr>
              <a:t>Ikamet</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err="1">
                <a:effectLst/>
                <a:latin typeface="Aptos" panose="020B0004020202020204" pitchFamily="34" charset="0"/>
                <a:ea typeface="Aptos" panose="020B0004020202020204" pitchFamily="34" charset="0"/>
                <a:cs typeface="Times New Roman" panose="02020603050405020304" pitchFamily="18" charset="0"/>
              </a:rPr>
              <a:t>Belgesi</a:t>
            </a:r>
            <a:r>
              <a:rPr lang="en-GB" sz="1800" dirty="0">
                <a:effectLst/>
                <a:latin typeface="Aptos" panose="020B0004020202020204" pitchFamily="34" charset="0"/>
                <a:ea typeface="Aptos" panose="020B0004020202020204" pitchFamily="34" charset="0"/>
                <a:cs typeface="Times New Roman" panose="02020603050405020304" pitchFamily="18" charset="0"/>
              </a:rPr>
              <a:t>) – issued by your local </a:t>
            </a:r>
            <a:r>
              <a:rPr lang="en-GB" sz="1800" dirty="0" err="1">
                <a:effectLst/>
                <a:latin typeface="Aptos" panose="020B0004020202020204" pitchFamily="34" charset="0"/>
                <a:ea typeface="Aptos" panose="020B0004020202020204" pitchFamily="34" charset="0"/>
                <a:cs typeface="Times New Roman" panose="02020603050405020304" pitchFamily="18" charset="0"/>
              </a:rPr>
              <a:t>muhtar</a:t>
            </a:r>
            <a:r>
              <a:rPr lang="en-GB" sz="1800" dirty="0">
                <a:effectLst/>
                <a:latin typeface="Aptos" panose="020B0004020202020204" pitchFamily="34" charset="0"/>
                <a:ea typeface="Aptos" panose="020B0004020202020204" pitchFamily="34" charset="0"/>
                <a:cs typeface="Times New Roman" panose="02020603050405020304" pitchFamily="18" charset="0"/>
              </a:rPr>
              <a:t> with 7.2tl stamp attached.</a:t>
            </a:r>
          </a:p>
          <a:p>
            <a:pPr lvl="1"/>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Title deeds </a:t>
            </a:r>
            <a:r>
              <a:rPr lang="en-GB" sz="1800" dirty="0">
                <a:effectLst/>
                <a:latin typeface="Aptos" panose="020B0004020202020204" pitchFamily="34" charset="0"/>
                <a:ea typeface="Aptos" panose="020B0004020202020204" pitchFamily="34" charset="0"/>
                <a:cs typeface="Times New Roman" panose="02020603050405020304" pitchFamily="18" charset="0"/>
              </a:rPr>
              <a:t>for your property (</a:t>
            </a:r>
            <a:r>
              <a:rPr lang="en-GB" sz="1800" dirty="0" err="1">
                <a:effectLst/>
                <a:latin typeface="Aptos" panose="020B0004020202020204" pitchFamily="34" charset="0"/>
                <a:ea typeface="Aptos" panose="020B0004020202020204" pitchFamily="34" charset="0"/>
                <a:cs typeface="Times New Roman" panose="02020603050405020304" pitchFamily="18" charset="0"/>
              </a:rPr>
              <a:t>Kocan</a:t>
            </a:r>
            <a:r>
              <a:rPr lang="en-GB" sz="1800" dirty="0">
                <a:effectLst/>
                <a:latin typeface="Aptos" panose="020B0004020202020204" pitchFamily="34" charset="0"/>
                <a:ea typeface="Aptos" panose="020B0004020202020204" pitchFamily="34" charset="0"/>
                <a:cs typeface="Times New Roman" panose="02020603050405020304" pitchFamily="18" charset="0"/>
              </a:rPr>
              <a:t>) or </a:t>
            </a:r>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Contract of sale </a:t>
            </a:r>
            <a:r>
              <a:rPr lang="en-GB" sz="1800" dirty="0">
                <a:effectLst/>
                <a:latin typeface="Aptos" panose="020B0004020202020204" pitchFamily="34" charset="0"/>
                <a:ea typeface="Aptos" panose="020B0004020202020204" pitchFamily="34" charset="0"/>
                <a:cs typeface="Times New Roman" panose="02020603050405020304" pitchFamily="18" charset="0"/>
              </a:rPr>
              <a:t>with stamps showing that it has been registered at the land registry office and your </a:t>
            </a:r>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permission to purchase </a:t>
            </a:r>
            <a:r>
              <a:rPr lang="en-GB" sz="1800" dirty="0">
                <a:effectLst/>
                <a:latin typeface="Aptos" panose="020B0004020202020204" pitchFamily="34" charset="0"/>
                <a:ea typeface="Aptos" panose="020B0004020202020204" pitchFamily="34" charset="0"/>
                <a:cs typeface="Times New Roman" panose="02020603050405020304" pitchFamily="18" charset="0"/>
              </a:rPr>
              <a:t>(Council of Minister’s Application to obtain Title Deeds) reference details.  </a:t>
            </a:r>
          </a:p>
          <a:p>
            <a:pPr lvl="2"/>
            <a:r>
              <a:rPr lang="en-GB" sz="1900" dirty="0">
                <a:effectLst/>
                <a:latin typeface="Aptos" panose="020B0004020202020204" pitchFamily="34" charset="0"/>
                <a:ea typeface="Aptos" panose="020B0004020202020204" pitchFamily="34" charset="0"/>
                <a:cs typeface="Times New Roman" panose="02020603050405020304" pitchFamily="18" charset="0"/>
              </a:rPr>
              <a:t>If you purchased the property prior to 2022 this is a square of paper with a stamp and a reference number for your application.  If you applied for permission to purchase after November 2022 then this will be an A4 sheet of paper with your reference number and a bar code.   </a:t>
            </a:r>
          </a:p>
          <a:p>
            <a:pPr lvl="2"/>
            <a:r>
              <a:rPr lang="en-GB" dirty="0">
                <a:latin typeface="Aptos" panose="020B0004020202020204" pitchFamily="34" charset="0"/>
                <a:ea typeface="Aptos" panose="020B0004020202020204" pitchFamily="34" charset="0"/>
                <a:cs typeface="Times New Roman" panose="02020603050405020304" pitchFamily="18" charset="0"/>
              </a:rPr>
              <a:t>Y</a:t>
            </a:r>
            <a:r>
              <a:rPr lang="en-GB" dirty="0">
                <a:effectLst/>
                <a:latin typeface="Aptos" panose="020B0004020202020204" pitchFamily="34" charset="0"/>
                <a:ea typeface="Aptos" panose="020B0004020202020204" pitchFamily="34" charset="0"/>
                <a:cs typeface="Times New Roman" panose="02020603050405020304" pitchFamily="18" charset="0"/>
              </a:rPr>
              <a:t>ou must have paid &gt; 1/3 of the purchase price, if you have not yet paid in full for your property</a:t>
            </a:r>
          </a:p>
          <a:p>
            <a:pPr lvl="1"/>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Proof of Pension</a:t>
            </a:r>
            <a:r>
              <a:rPr lang="en-GB" sz="1800" dirty="0">
                <a:effectLst/>
                <a:latin typeface="Aptos" panose="020B0004020202020204" pitchFamily="34" charset="0"/>
                <a:ea typeface="Aptos" panose="020B0004020202020204" pitchFamily="34" charset="0"/>
                <a:cs typeface="Times New Roman" panose="02020603050405020304" pitchFamily="18" charset="0"/>
              </a:rPr>
              <a:t>, either pension document or bank statements showing you receive a regular pension.  If you do not receive a pension, then you may need to show you have some savings in a TRNC bank account.</a:t>
            </a:r>
          </a:p>
          <a:p>
            <a:pPr lvl="1"/>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Marriage certificate/Single Person’s Status from your home country </a:t>
            </a:r>
            <a:r>
              <a:rPr lang="en-GB" sz="1800" dirty="0">
                <a:effectLst/>
                <a:latin typeface="Aptos" panose="020B0004020202020204" pitchFamily="34" charset="0"/>
                <a:ea typeface="Aptos" panose="020B0004020202020204" pitchFamily="34" charset="0"/>
                <a:cs typeface="Times New Roman" panose="02020603050405020304" pitchFamily="18" charset="0"/>
              </a:rPr>
              <a:t>if you are being sponsored by the Property owner</a:t>
            </a:r>
          </a:p>
          <a:p>
            <a:pPr lvl="1"/>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Certificate of Population Registration Certificate </a:t>
            </a:r>
            <a:r>
              <a:rPr lang="en-GB" sz="1800" dirty="0">
                <a:effectLst/>
                <a:latin typeface="Aptos" panose="020B0004020202020204" pitchFamily="34" charset="0"/>
                <a:ea typeface="Aptos" panose="020B0004020202020204" pitchFamily="34" charset="0"/>
                <a:cs typeface="Times New Roman" panose="02020603050405020304" pitchFamily="18" charset="0"/>
              </a:rPr>
              <a:t>(</a:t>
            </a:r>
            <a:r>
              <a:rPr lang="en-GB" sz="1800" dirty="0" err="1">
                <a:effectLst/>
                <a:latin typeface="Aptos" panose="020B0004020202020204" pitchFamily="34" charset="0"/>
                <a:ea typeface="Aptos" panose="020B0004020202020204" pitchFamily="34" charset="0"/>
                <a:cs typeface="Times New Roman" panose="02020603050405020304" pitchFamily="18" charset="0"/>
              </a:rPr>
              <a:t>Nufus</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err="1">
                <a:effectLst/>
                <a:latin typeface="Aptos" panose="020B0004020202020204" pitchFamily="34" charset="0"/>
                <a:ea typeface="Aptos" panose="020B0004020202020204" pitchFamily="34" charset="0"/>
                <a:cs typeface="Times New Roman" panose="02020603050405020304" pitchFamily="18" charset="0"/>
              </a:rPr>
              <a:t>Kayıtı</a:t>
            </a:r>
            <a:r>
              <a:rPr lang="en-GB" sz="1800" dirty="0">
                <a:effectLst/>
                <a:latin typeface="Aptos" panose="020B0004020202020204" pitchFamily="34" charset="0"/>
                <a:ea typeface="Aptos" panose="020B0004020202020204" pitchFamily="34" charset="0"/>
                <a:cs typeface="Times New Roman" panose="02020603050405020304" pitchFamily="18" charset="0"/>
              </a:rPr>
              <a:t>) Turkish citizens only</a:t>
            </a:r>
          </a:p>
          <a:p>
            <a:pPr lvl="1"/>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Residency permit fee </a:t>
            </a:r>
            <a:r>
              <a:rPr lang="en-GB" sz="1800" dirty="0">
                <a:effectLst/>
                <a:latin typeface="Aptos" panose="020B0004020202020204" pitchFamily="34" charset="0"/>
                <a:ea typeface="Aptos" panose="020B0004020202020204" pitchFamily="34" charset="0"/>
                <a:cs typeface="Times New Roman" panose="02020603050405020304" pitchFamily="18" charset="0"/>
              </a:rPr>
              <a:t>– 38.70tl stamp</a:t>
            </a:r>
            <a:endParaRPr lang="en-GB" dirty="0"/>
          </a:p>
        </p:txBody>
      </p:sp>
      <p:graphicFrame>
        <p:nvGraphicFramePr>
          <p:cNvPr id="6" name="Content Placeholder 5">
            <a:extLst>
              <a:ext uri="{FF2B5EF4-FFF2-40B4-BE49-F238E27FC236}">
                <a16:creationId xmlns:a16="http://schemas.microsoft.com/office/drawing/2014/main" id="{370A2B35-DF97-A4AE-03E2-AF9A6B83BD7F}"/>
              </a:ext>
            </a:extLst>
          </p:cNvPr>
          <p:cNvGraphicFramePr>
            <a:graphicFrameLocks noGrp="1"/>
          </p:cNvGraphicFramePr>
          <p:nvPr>
            <p:ph sz="half" idx="1"/>
            <p:extLst>
              <p:ext uri="{D42A27DB-BD31-4B8C-83A1-F6EECF244321}">
                <p14:modId xmlns:p14="http://schemas.microsoft.com/office/powerpoint/2010/main" val="730706643"/>
              </p:ext>
            </p:extLst>
          </p:nvPr>
        </p:nvGraphicFramePr>
        <p:xfrm>
          <a:off x="681037" y="2336800"/>
          <a:ext cx="5159925"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78FAC51-03F0-B75D-AC34-23B6A41E10CF}"/>
              </a:ext>
            </a:extLst>
          </p:cNvPr>
          <p:cNvSpPr txBox="1"/>
          <p:nvPr/>
        </p:nvSpPr>
        <p:spPr>
          <a:xfrm>
            <a:off x="149290" y="6354147"/>
            <a:ext cx="7883055" cy="369332"/>
          </a:xfrm>
          <a:prstGeom prst="rect">
            <a:avLst/>
          </a:prstGeom>
          <a:noFill/>
        </p:spPr>
        <p:txBody>
          <a:bodyPr wrap="none" rtlCol="0">
            <a:spAutoFit/>
          </a:bodyPr>
          <a:lstStyle/>
          <a:p>
            <a:r>
              <a:rPr lang="en-GB" b="1" dirty="0">
                <a:solidFill>
                  <a:srgbClr val="FFC000"/>
                </a:solidFill>
              </a:rPr>
              <a:t>Note: there is no option to purchase State Emergency Health Insurance</a:t>
            </a:r>
          </a:p>
        </p:txBody>
      </p:sp>
    </p:spTree>
    <p:extLst>
      <p:ext uri="{BB962C8B-B14F-4D97-AF65-F5344CB8AC3E}">
        <p14:creationId xmlns:p14="http://schemas.microsoft.com/office/powerpoint/2010/main" val="329318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8906-F123-49CB-B633-247AC4870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2AFB628-1D2A-4F5A-8E9E-2C8E917B59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5D86D9DA-31E3-48ED-9F77-2D8B649BD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C6B320-AA89-4C19-89F7-71D46B26B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14135536-FEC6-1F46-3658-018ABF63E836}"/>
              </a:ext>
            </a:extLst>
          </p:cNvPr>
          <p:cNvSpPr>
            <a:spLocks noGrp="1"/>
          </p:cNvSpPr>
          <p:nvPr>
            <p:ph type="title"/>
          </p:nvPr>
        </p:nvSpPr>
        <p:spPr>
          <a:xfrm>
            <a:off x="680321" y="753228"/>
            <a:ext cx="5584677" cy="1080938"/>
          </a:xfrm>
        </p:spPr>
        <p:txBody>
          <a:bodyPr>
            <a:normAutofit/>
          </a:bodyPr>
          <a:lstStyle/>
          <a:p>
            <a:r>
              <a:rPr lang="en-GB" dirty="0"/>
              <a:t>Application Form</a:t>
            </a:r>
          </a:p>
        </p:txBody>
      </p:sp>
      <p:pic>
        <p:nvPicPr>
          <p:cNvPr id="20" name="Picture 19">
            <a:extLst>
              <a:ext uri="{FF2B5EF4-FFF2-40B4-BE49-F238E27FC236}">
                <a16:creationId xmlns:a16="http://schemas.microsoft.com/office/drawing/2014/main" id="{4AC1383A-2DFB-422E-8FB2-1CABD96DD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9" name="Content Placeholder 8">
            <a:extLst>
              <a:ext uri="{FF2B5EF4-FFF2-40B4-BE49-F238E27FC236}">
                <a16:creationId xmlns:a16="http://schemas.microsoft.com/office/drawing/2014/main" id="{97D4F666-BF76-B0B2-20FC-935FA6EEC931}"/>
              </a:ext>
            </a:extLst>
          </p:cNvPr>
          <p:cNvSpPr>
            <a:spLocks noGrp="1"/>
          </p:cNvSpPr>
          <p:nvPr>
            <p:ph idx="1"/>
          </p:nvPr>
        </p:nvSpPr>
        <p:spPr>
          <a:xfrm>
            <a:off x="680321" y="2336873"/>
            <a:ext cx="5104843" cy="3599316"/>
          </a:xfrm>
        </p:spPr>
        <p:txBody>
          <a:bodyPr>
            <a:normAutofit/>
          </a:bodyPr>
          <a:lstStyle/>
          <a:p>
            <a:r>
              <a:rPr lang="en-US" sz="2000" dirty="0"/>
              <a:t>Completed at the Interior Ministry when you apply</a:t>
            </a:r>
          </a:p>
          <a:p>
            <a:r>
              <a:rPr lang="en-US" sz="2000" dirty="0"/>
              <a:t>If you are the Main Application / Sponsor you complete the Top section of the form only</a:t>
            </a:r>
          </a:p>
          <a:p>
            <a:r>
              <a:rPr lang="en-US" sz="2000" dirty="0"/>
              <a:t>If you are the </a:t>
            </a:r>
            <a:r>
              <a:rPr lang="en-US" sz="2000" dirty="0" err="1"/>
              <a:t>Sponsoree</a:t>
            </a:r>
            <a:r>
              <a:rPr lang="en-US" sz="2000" dirty="0"/>
              <a:t> then you complete the 2</a:t>
            </a:r>
            <a:r>
              <a:rPr lang="en-US" sz="2000" baseline="30000" dirty="0"/>
              <a:t>nd</a:t>
            </a:r>
            <a:r>
              <a:rPr lang="en-US" sz="2000" dirty="0"/>
              <a:t> section of the form.</a:t>
            </a:r>
          </a:p>
          <a:p>
            <a:endParaRPr lang="en-US" sz="2000" dirty="0"/>
          </a:p>
        </p:txBody>
      </p:sp>
      <p:sp>
        <p:nvSpPr>
          <p:cNvPr id="22" name="Rectangle 21">
            <a:extLst>
              <a:ext uri="{FF2B5EF4-FFF2-40B4-BE49-F238E27FC236}">
                <a16:creationId xmlns:a16="http://schemas.microsoft.com/office/drawing/2014/main" id="{645EE119-0AC6-45BA-AE5E-A86AFE1C7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form&#10;&#10;Description automatically generated">
            <a:extLst>
              <a:ext uri="{FF2B5EF4-FFF2-40B4-BE49-F238E27FC236}">
                <a16:creationId xmlns:a16="http://schemas.microsoft.com/office/drawing/2014/main" id="{AC019B34-9D05-2115-F4FC-77EBA33C1BAC}"/>
              </a:ext>
            </a:extLst>
          </p:cNvPr>
          <p:cNvPicPr>
            <a:picLocks noChangeAspect="1"/>
          </p:cNvPicPr>
          <p:nvPr/>
        </p:nvPicPr>
        <p:blipFill>
          <a:blip r:embed="rId4"/>
          <a:stretch>
            <a:fillRect/>
          </a:stretch>
        </p:blipFill>
        <p:spPr>
          <a:xfrm>
            <a:off x="7385609" y="955591"/>
            <a:ext cx="3495066" cy="4940024"/>
          </a:xfrm>
          <a:prstGeom prst="rect">
            <a:avLst/>
          </a:prstGeom>
          <a:ln>
            <a:noFill/>
          </a:ln>
          <a:effectLst/>
        </p:spPr>
      </p:pic>
    </p:spTree>
    <p:extLst>
      <p:ext uri="{BB962C8B-B14F-4D97-AF65-F5344CB8AC3E}">
        <p14:creationId xmlns:p14="http://schemas.microsoft.com/office/powerpoint/2010/main" val="353506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t>Residency</a:t>
            </a:r>
            <a:br>
              <a:rPr lang="en-GB"/>
            </a:br>
            <a:r>
              <a:rPr lang="en-GB" sz="2700"/>
              <a:t>Current Requirements</a:t>
            </a:r>
            <a:endParaRPr lang="en-GB" sz="2700" dirty="0"/>
          </a:p>
        </p:txBody>
      </p:sp>
      <p:sp>
        <p:nvSpPr>
          <p:cNvPr id="5" name="Content Placeholder 4"/>
          <p:cNvSpPr>
            <a:spLocks noGrp="1"/>
          </p:cNvSpPr>
          <p:nvPr>
            <p:ph idx="1"/>
          </p:nvPr>
        </p:nvSpPr>
        <p:spPr>
          <a:xfrm>
            <a:off x="680321" y="2280890"/>
            <a:ext cx="10461291" cy="3599316"/>
          </a:xfrm>
        </p:spPr>
        <p:txBody>
          <a:bodyPr>
            <a:normAutofit lnSpcReduction="10000"/>
          </a:bodyPr>
          <a:lstStyle/>
          <a:p>
            <a:r>
              <a:rPr lang="en-GB" dirty="0"/>
              <a:t>October 2019 Visa &amp; Temporary Residency Law</a:t>
            </a:r>
          </a:p>
          <a:p>
            <a:pPr lvl="1"/>
            <a:r>
              <a:rPr lang="en-GB" dirty="0">
                <a:solidFill>
                  <a:schemeClr val="bg2">
                    <a:lumMod val="50000"/>
                  </a:schemeClr>
                </a:solidFill>
              </a:rPr>
              <a:t>There has been </a:t>
            </a:r>
            <a:r>
              <a:rPr lang="en-GB" u="sng" dirty="0">
                <a:solidFill>
                  <a:schemeClr val="bg2">
                    <a:lumMod val="50000"/>
                  </a:schemeClr>
                </a:solidFill>
              </a:rPr>
              <a:t>NO</a:t>
            </a:r>
            <a:r>
              <a:rPr lang="en-GB" dirty="0">
                <a:solidFill>
                  <a:schemeClr val="bg2">
                    <a:lumMod val="50000"/>
                  </a:schemeClr>
                </a:solidFill>
              </a:rPr>
              <a:t> law change</a:t>
            </a:r>
          </a:p>
          <a:p>
            <a:pPr lvl="1"/>
            <a:r>
              <a:rPr lang="en-GB" dirty="0">
                <a:solidFill>
                  <a:schemeClr val="bg2">
                    <a:lumMod val="50000"/>
                  </a:schemeClr>
                </a:solidFill>
              </a:rPr>
              <a:t>Law states:</a:t>
            </a:r>
          </a:p>
          <a:p>
            <a:pPr lvl="2"/>
            <a:r>
              <a:rPr lang="en-GB" dirty="0"/>
              <a:t>Immovable Property – 1 x minimum wage (40,436tl = £925) / month</a:t>
            </a:r>
          </a:p>
          <a:p>
            <a:pPr lvl="2"/>
            <a:r>
              <a:rPr lang="en-GB" dirty="0"/>
              <a:t>High Income – 3 x minimum wage (121,308tl = £2,785) / month</a:t>
            </a:r>
          </a:p>
          <a:p>
            <a:pPr lvl="2"/>
            <a:r>
              <a:rPr lang="en-GB" dirty="0"/>
              <a:t>Can be either monthly income / savings / mix </a:t>
            </a:r>
          </a:p>
          <a:p>
            <a:pPr lvl="1"/>
            <a:r>
              <a:rPr lang="en-GB" dirty="0">
                <a:solidFill>
                  <a:schemeClr val="bg2">
                    <a:lumMod val="50000"/>
                  </a:schemeClr>
                </a:solidFill>
              </a:rPr>
              <a:t>Recent Changes</a:t>
            </a:r>
          </a:p>
          <a:p>
            <a:pPr lvl="2"/>
            <a:r>
              <a:rPr lang="en-GB" dirty="0"/>
              <a:t>Increase in the Minimum Wage means money required has increased significantly</a:t>
            </a:r>
          </a:p>
          <a:p>
            <a:pPr lvl="2"/>
            <a:r>
              <a:rPr lang="en-GB" dirty="0"/>
              <a:t>Savings – must have been in a Cypriot Bank Account for 6 months OR since your residency expired whichever is the longer</a:t>
            </a:r>
          </a:p>
          <a:p>
            <a:pPr lvl="3"/>
            <a:r>
              <a:rPr lang="en-GB" dirty="0"/>
              <a:t>Immovable Property £11,100 / 13,330€</a:t>
            </a:r>
          </a:p>
          <a:p>
            <a:pPr lvl="3"/>
            <a:r>
              <a:rPr lang="en-GB" dirty="0"/>
              <a:t>High Income £33,420 / 40,134€</a:t>
            </a:r>
          </a:p>
        </p:txBody>
      </p:sp>
      <p:pic>
        <p:nvPicPr>
          <p:cNvPr id="8" name="Picture 7"/>
          <p:cNvPicPr/>
          <p:nvPr/>
        </p:nvPicPr>
        <p:blipFill>
          <a:blip r:embed="rId3"/>
          <a:stretch>
            <a:fillRect/>
          </a:stretch>
        </p:blipFill>
        <p:spPr>
          <a:xfrm>
            <a:off x="10778601" y="685392"/>
            <a:ext cx="1269803" cy="1216609"/>
          </a:xfrm>
          <a:prstGeom prst="rect">
            <a:avLst/>
          </a:prstGeom>
          <a:solidFill>
            <a:srgbClr val="FFFFFF"/>
          </a:solidFill>
          <a:ln>
            <a:noFill/>
          </a:ln>
        </p:spPr>
      </p:pic>
      <p:sp>
        <p:nvSpPr>
          <p:cNvPr id="10" name="Rectangle 9"/>
          <p:cNvSpPr/>
          <p:nvPr/>
        </p:nvSpPr>
        <p:spPr>
          <a:xfrm>
            <a:off x="529882" y="5977231"/>
            <a:ext cx="7151077" cy="400110"/>
          </a:xfrm>
          <a:prstGeom prst="rect">
            <a:avLst/>
          </a:prstGeom>
        </p:spPr>
        <p:txBody>
          <a:bodyPr wrap="square">
            <a:spAutoFit/>
          </a:bodyPr>
          <a:lstStyle/>
          <a:p>
            <a:r>
              <a:rPr lang="en-US" sz="2000" b="1">
                <a:latin typeface="Arial Black" panose="020B0A04020102020204" pitchFamily="34" charset="0"/>
              </a:rPr>
              <a:t>TFR - The Foreign Residents in the TRNC</a:t>
            </a:r>
            <a:endParaRPr lang="en-GB" sz="2000" dirty="0">
              <a:latin typeface="Arial Black" panose="020B0A04020102020204" pitchFamily="34" charset="0"/>
            </a:endParaRPr>
          </a:p>
        </p:txBody>
      </p:sp>
    </p:spTree>
    <p:extLst>
      <p:ext uri="{BB962C8B-B14F-4D97-AF65-F5344CB8AC3E}">
        <p14:creationId xmlns:p14="http://schemas.microsoft.com/office/powerpoint/2010/main" val="342507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5E6A-4049-96CA-D3E3-3F919A951D8F}"/>
              </a:ext>
            </a:extLst>
          </p:cNvPr>
          <p:cNvSpPr>
            <a:spLocks noGrp="1"/>
          </p:cNvSpPr>
          <p:nvPr>
            <p:ph type="title"/>
          </p:nvPr>
        </p:nvSpPr>
        <p:spPr/>
        <p:txBody>
          <a:bodyPr/>
          <a:lstStyle/>
          <a:p>
            <a:r>
              <a:rPr lang="en-GB" dirty="0"/>
              <a:t>Changes to Requirements</a:t>
            </a:r>
          </a:p>
        </p:txBody>
      </p:sp>
      <p:sp>
        <p:nvSpPr>
          <p:cNvPr id="3" name="Content Placeholder 2">
            <a:extLst>
              <a:ext uri="{FF2B5EF4-FFF2-40B4-BE49-F238E27FC236}">
                <a16:creationId xmlns:a16="http://schemas.microsoft.com/office/drawing/2014/main" id="{B21408DC-31C1-940A-A7CC-D95EC45CBD22}"/>
              </a:ext>
            </a:extLst>
          </p:cNvPr>
          <p:cNvSpPr>
            <a:spLocks noGrp="1"/>
          </p:cNvSpPr>
          <p:nvPr>
            <p:ph idx="1"/>
          </p:nvPr>
        </p:nvSpPr>
        <p:spPr>
          <a:xfrm>
            <a:off x="680321" y="2336873"/>
            <a:ext cx="10143189" cy="3599316"/>
          </a:xfrm>
        </p:spPr>
        <p:txBody>
          <a:bodyPr>
            <a:normAutofit lnSpcReduction="10000"/>
          </a:bodyPr>
          <a:lstStyle/>
          <a:p>
            <a:r>
              <a:rPr lang="en-GB" dirty="0">
                <a:solidFill>
                  <a:srgbClr val="FFC000"/>
                </a:solidFill>
              </a:rPr>
              <a:t>&gt; 60 Years old</a:t>
            </a:r>
          </a:p>
          <a:p>
            <a:pPr lvl="1"/>
            <a:r>
              <a:rPr lang="en-GB" dirty="0"/>
              <a:t>If you have a pension – 6 months bank statements from your home country or</a:t>
            </a:r>
          </a:p>
          <a:p>
            <a:pPr lvl="1"/>
            <a:r>
              <a:rPr lang="en-GB" dirty="0"/>
              <a:t>Savings in a TRNC Bank Account</a:t>
            </a:r>
          </a:p>
          <a:p>
            <a:pPr lvl="1"/>
            <a:r>
              <a:rPr lang="en-GB" dirty="0"/>
              <a:t>For Renters with a UK passport and pension the requirement is only 1 x minimum wage</a:t>
            </a:r>
          </a:p>
          <a:p>
            <a:r>
              <a:rPr lang="en-GB" dirty="0">
                <a:solidFill>
                  <a:srgbClr val="FFC000"/>
                </a:solidFill>
              </a:rPr>
              <a:t>&lt; 60 Years old</a:t>
            </a:r>
          </a:p>
          <a:p>
            <a:pPr lvl="1"/>
            <a:r>
              <a:rPr lang="en-GB" dirty="0"/>
              <a:t>Savings in a TRNC Bank Account</a:t>
            </a:r>
          </a:p>
          <a:p>
            <a:pPr lvl="1"/>
            <a:r>
              <a:rPr lang="en-GB" dirty="0"/>
              <a:t>Income </a:t>
            </a:r>
          </a:p>
          <a:p>
            <a:pPr lvl="2"/>
            <a:r>
              <a:rPr lang="en-GB" dirty="0"/>
              <a:t>monthly income must be paid into a TRNC bank account </a:t>
            </a:r>
          </a:p>
          <a:p>
            <a:pPr lvl="2"/>
            <a:r>
              <a:rPr lang="en-GB" dirty="0"/>
              <a:t>Ideally you should show a single payment every month which meets the income requirement</a:t>
            </a:r>
          </a:p>
          <a:p>
            <a:pPr lvl="1"/>
            <a:endParaRPr lang="en-GB" dirty="0"/>
          </a:p>
        </p:txBody>
      </p:sp>
    </p:spTree>
    <p:extLst>
      <p:ext uri="{BB962C8B-B14F-4D97-AF65-F5344CB8AC3E}">
        <p14:creationId xmlns:p14="http://schemas.microsoft.com/office/powerpoint/2010/main" val="356557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7EDA17-9390-6318-2D08-B61D0CC51E4B}"/>
              </a:ext>
            </a:extLst>
          </p:cNvPr>
          <p:cNvSpPr>
            <a:spLocks noGrp="1"/>
          </p:cNvSpPr>
          <p:nvPr>
            <p:ph type="title"/>
          </p:nvPr>
        </p:nvSpPr>
        <p:spPr>
          <a:xfrm>
            <a:off x="390331" y="605181"/>
            <a:ext cx="10515600" cy="1325563"/>
          </a:xfrm>
        </p:spPr>
        <p:txBody>
          <a:bodyPr>
            <a:normAutofit/>
          </a:bodyPr>
          <a:lstStyle/>
          <a:p>
            <a:r>
              <a:rPr lang="en-GB" dirty="0"/>
              <a:t>Residency Permit – Requirements &amp; Timescales</a:t>
            </a:r>
          </a:p>
        </p:txBody>
      </p:sp>
      <p:graphicFrame>
        <p:nvGraphicFramePr>
          <p:cNvPr id="6" name="Diagram 5">
            <a:extLst>
              <a:ext uri="{FF2B5EF4-FFF2-40B4-BE49-F238E27FC236}">
                <a16:creationId xmlns:a16="http://schemas.microsoft.com/office/drawing/2014/main" id="{3F935357-67D4-B515-1DBC-A8F3FA709CCB}"/>
              </a:ext>
            </a:extLst>
          </p:cNvPr>
          <p:cNvGraphicFramePr/>
          <p:nvPr>
            <p:extLst>
              <p:ext uri="{D42A27DB-BD31-4B8C-83A1-F6EECF244321}">
                <p14:modId xmlns:p14="http://schemas.microsoft.com/office/powerpoint/2010/main" val="1270005230"/>
              </p:ext>
            </p:extLst>
          </p:nvPr>
        </p:nvGraphicFramePr>
        <p:xfrm>
          <a:off x="1970469" y="187821"/>
          <a:ext cx="83840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4F512287-C153-E81A-20DD-A2117CE75492}"/>
              </a:ext>
            </a:extLst>
          </p:cNvPr>
          <p:cNvSpPr/>
          <p:nvPr/>
        </p:nvSpPr>
        <p:spPr>
          <a:xfrm>
            <a:off x="1616353" y="4125574"/>
            <a:ext cx="1831862" cy="10636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SMS message notifying  date of police appointment received -considered registered</a:t>
            </a:r>
          </a:p>
          <a:p>
            <a:pPr algn="ctr"/>
            <a:r>
              <a:rPr lang="en-GB" sz="1200" b="1" dirty="0">
                <a:solidFill>
                  <a:srgbClr val="FFFF00"/>
                </a:solidFill>
              </a:rPr>
              <a:t>Application: 20% complete</a:t>
            </a:r>
          </a:p>
        </p:txBody>
      </p:sp>
      <p:sp>
        <p:nvSpPr>
          <p:cNvPr id="9" name="Rectangle 8">
            <a:extLst>
              <a:ext uri="{FF2B5EF4-FFF2-40B4-BE49-F238E27FC236}">
                <a16:creationId xmlns:a16="http://schemas.microsoft.com/office/drawing/2014/main" id="{9F55CCEB-5B35-C1E0-EA6F-69345F20C48A}"/>
              </a:ext>
            </a:extLst>
          </p:cNvPr>
          <p:cNvSpPr/>
          <p:nvPr/>
        </p:nvSpPr>
        <p:spPr>
          <a:xfrm>
            <a:off x="3538183" y="4133104"/>
            <a:ext cx="1750236" cy="10636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Police take Paperwork and advise to continue online</a:t>
            </a:r>
          </a:p>
          <a:p>
            <a:pPr algn="ctr"/>
            <a:r>
              <a:rPr lang="en-GB" sz="1200" b="1" dirty="0">
                <a:solidFill>
                  <a:srgbClr val="FFFF00"/>
                </a:solidFill>
              </a:rPr>
              <a:t>Application: 50% complete</a:t>
            </a:r>
          </a:p>
        </p:txBody>
      </p:sp>
      <p:sp>
        <p:nvSpPr>
          <p:cNvPr id="10" name="Rectangle 9">
            <a:extLst>
              <a:ext uri="{FF2B5EF4-FFF2-40B4-BE49-F238E27FC236}">
                <a16:creationId xmlns:a16="http://schemas.microsoft.com/office/drawing/2014/main" id="{A8DC620E-C902-D07A-9DCF-EC124B53D80D}"/>
              </a:ext>
            </a:extLst>
          </p:cNvPr>
          <p:cNvSpPr/>
          <p:nvPr/>
        </p:nvSpPr>
        <p:spPr>
          <a:xfrm>
            <a:off x="5391882" y="4125574"/>
            <a:ext cx="1831862" cy="10636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Health Insurance paid and Blood tests (if required) uploaded to system</a:t>
            </a:r>
          </a:p>
          <a:p>
            <a:pPr algn="ctr"/>
            <a:r>
              <a:rPr lang="en-GB" sz="1200" b="1" dirty="0">
                <a:solidFill>
                  <a:srgbClr val="FFFF00"/>
                </a:solidFill>
              </a:rPr>
              <a:t>Application: 60% complete</a:t>
            </a:r>
          </a:p>
        </p:txBody>
      </p:sp>
      <p:sp>
        <p:nvSpPr>
          <p:cNvPr id="11" name="Rectangle 10">
            <a:extLst>
              <a:ext uri="{FF2B5EF4-FFF2-40B4-BE49-F238E27FC236}">
                <a16:creationId xmlns:a16="http://schemas.microsoft.com/office/drawing/2014/main" id="{12A88287-6565-7B1E-9F9A-182A61A008ED}"/>
              </a:ext>
            </a:extLst>
          </p:cNvPr>
          <p:cNvSpPr/>
          <p:nvPr/>
        </p:nvSpPr>
        <p:spPr>
          <a:xfrm>
            <a:off x="7294075" y="4119191"/>
            <a:ext cx="1609597" cy="10636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Pay Stay Permit and print receipt for payment if desired </a:t>
            </a:r>
          </a:p>
          <a:p>
            <a:pPr algn="ctr"/>
            <a:r>
              <a:rPr lang="en-GB" sz="1200" b="1" dirty="0">
                <a:solidFill>
                  <a:srgbClr val="FFFF00"/>
                </a:solidFill>
              </a:rPr>
              <a:t>Application: 70% complete</a:t>
            </a:r>
          </a:p>
          <a:p>
            <a:pPr algn="ctr"/>
            <a:endParaRPr lang="en-GB" sz="1200" b="1" dirty="0">
              <a:solidFill>
                <a:srgbClr val="FFFF00"/>
              </a:solidFill>
            </a:endParaRPr>
          </a:p>
        </p:txBody>
      </p:sp>
      <p:sp>
        <p:nvSpPr>
          <p:cNvPr id="12" name="Arrow: Right 11">
            <a:extLst>
              <a:ext uri="{FF2B5EF4-FFF2-40B4-BE49-F238E27FC236}">
                <a16:creationId xmlns:a16="http://schemas.microsoft.com/office/drawing/2014/main" id="{0FA6FC22-A4B9-612B-A7F5-AD56F63E6695}"/>
              </a:ext>
            </a:extLst>
          </p:cNvPr>
          <p:cNvSpPr/>
          <p:nvPr/>
        </p:nvSpPr>
        <p:spPr>
          <a:xfrm>
            <a:off x="2507938" y="5234092"/>
            <a:ext cx="2025780" cy="131059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4/5 week</a:t>
            </a:r>
          </a:p>
        </p:txBody>
      </p:sp>
      <p:sp>
        <p:nvSpPr>
          <p:cNvPr id="13" name="TextBox 12">
            <a:extLst>
              <a:ext uri="{FF2B5EF4-FFF2-40B4-BE49-F238E27FC236}">
                <a16:creationId xmlns:a16="http://schemas.microsoft.com/office/drawing/2014/main" id="{4A98697D-E2A2-8740-A273-C3310D03947D}"/>
              </a:ext>
            </a:extLst>
          </p:cNvPr>
          <p:cNvSpPr txBox="1"/>
          <p:nvPr/>
        </p:nvSpPr>
        <p:spPr>
          <a:xfrm>
            <a:off x="466531" y="5606488"/>
            <a:ext cx="2108398" cy="923330"/>
          </a:xfrm>
          <a:prstGeom prst="rect">
            <a:avLst/>
          </a:prstGeom>
          <a:noFill/>
        </p:spPr>
        <p:txBody>
          <a:bodyPr wrap="none" rtlCol="0">
            <a:spAutoFit/>
          </a:bodyPr>
          <a:lstStyle/>
          <a:p>
            <a:r>
              <a:rPr lang="en-GB" dirty="0"/>
              <a:t>Approximate</a:t>
            </a:r>
          </a:p>
          <a:p>
            <a:r>
              <a:rPr lang="en-GB" dirty="0"/>
              <a:t>Timescales</a:t>
            </a:r>
          </a:p>
          <a:p>
            <a:r>
              <a:rPr lang="en-GB" dirty="0">
                <a:solidFill>
                  <a:schemeClr val="bg1">
                    <a:lumMod val="75000"/>
                    <a:lumOff val="25000"/>
                  </a:schemeClr>
                </a:solidFill>
              </a:rPr>
              <a:t>Total = 9-12 weeks</a:t>
            </a:r>
          </a:p>
        </p:txBody>
      </p:sp>
      <p:sp>
        <p:nvSpPr>
          <p:cNvPr id="14" name="Arrow: Right 13">
            <a:extLst>
              <a:ext uri="{FF2B5EF4-FFF2-40B4-BE49-F238E27FC236}">
                <a16:creationId xmlns:a16="http://schemas.microsoft.com/office/drawing/2014/main" id="{CECBC44B-46EA-32B1-48DB-C22591B5D885}"/>
              </a:ext>
            </a:extLst>
          </p:cNvPr>
          <p:cNvSpPr/>
          <p:nvPr/>
        </p:nvSpPr>
        <p:spPr>
          <a:xfrm>
            <a:off x="4413301" y="5232957"/>
            <a:ext cx="2436768" cy="1369751"/>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6 month permit  &lt; 1 day</a:t>
            </a:r>
          </a:p>
          <a:p>
            <a:r>
              <a:rPr lang="en-GB" sz="1200" dirty="0"/>
              <a:t>1 year permit &lt; 1 day</a:t>
            </a:r>
          </a:p>
          <a:p>
            <a:r>
              <a:rPr lang="en-GB" sz="1200" dirty="0"/>
              <a:t>2 years permit &lt; 2/3 week</a:t>
            </a:r>
          </a:p>
        </p:txBody>
      </p:sp>
      <p:sp>
        <p:nvSpPr>
          <p:cNvPr id="15" name="Arrow: Right 14">
            <a:extLst>
              <a:ext uri="{FF2B5EF4-FFF2-40B4-BE49-F238E27FC236}">
                <a16:creationId xmlns:a16="http://schemas.microsoft.com/office/drawing/2014/main" id="{04AAD680-4FC6-A4DE-6359-04A5ADE1CFC3}"/>
              </a:ext>
            </a:extLst>
          </p:cNvPr>
          <p:cNvSpPr/>
          <p:nvPr/>
        </p:nvSpPr>
        <p:spPr>
          <a:xfrm>
            <a:off x="6704458" y="5165487"/>
            <a:ext cx="2594044" cy="150469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No Blood Tests 3 weeks</a:t>
            </a:r>
          </a:p>
          <a:p>
            <a:r>
              <a:rPr lang="en-GB" sz="1200" dirty="0"/>
              <a:t>Blood Tests – up to 10 days to upload test results + 3/4  weeks</a:t>
            </a:r>
          </a:p>
        </p:txBody>
      </p:sp>
      <p:sp>
        <p:nvSpPr>
          <p:cNvPr id="16" name="Arrow: Right 15">
            <a:extLst>
              <a:ext uri="{FF2B5EF4-FFF2-40B4-BE49-F238E27FC236}">
                <a16:creationId xmlns:a16="http://schemas.microsoft.com/office/drawing/2014/main" id="{0F1B72F6-5A4E-0058-52DF-3F4B390F8B46}"/>
              </a:ext>
            </a:extLst>
          </p:cNvPr>
          <p:cNvSpPr/>
          <p:nvPr/>
        </p:nvSpPr>
        <p:spPr>
          <a:xfrm>
            <a:off x="9107994" y="5385988"/>
            <a:ext cx="2317238" cy="106369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Immediately – logout and login and your residency permit is available</a:t>
            </a:r>
          </a:p>
        </p:txBody>
      </p:sp>
      <p:sp>
        <p:nvSpPr>
          <p:cNvPr id="18" name="Arrow: Down 17">
            <a:extLst>
              <a:ext uri="{FF2B5EF4-FFF2-40B4-BE49-F238E27FC236}">
                <a16:creationId xmlns:a16="http://schemas.microsoft.com/office/drawing/2014/main" id="{F7692E47-404A-3EA8-29F3-C53D0651A9AF}"/>
              </a:ext>
            </a:extLst>
          </p:cNvPr>
          <p:cNvSpPr/>
          <p:nvPr/>
        </p:nvSpPr>
        <p:spPr>
          <a:xfrm>
            <a:off x="2633961" y="3846650"/>
            <a:ext cx="345233" cy="27991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840D316F-C671-D209-5F73-D2C4F23993BD}"/>
              </a:ext>
            </a:extLst>
          </p:cNvPr>
          <p:cNvSpPr/>
          <p:nvPr/>
        </p:nvSpPr>
        <p:spPr>
          <a:xfrm>
            <a:off x="4361102" y="3846650"/>
            <a:ext cx="345233" cy="27991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A955B60E-972B-53CF-7496-F6138D499690}"/>
              </a:ext>
            </a:extLst>
          </p:cNvPr>
          <p:cNvSpPr/>
          <p:nvPr/>
        </p:nvSpPr>
        <p:spPr>
          <a:xfrm>
            <a:off x="5955592" y="3846649"/>
            <a:ext cx="345233" cy="27991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Down 21">
            <a:extLst>
              <a:ext uri="{FF2B5EF4-FFF2-40B4-BE49-F238E27FC236}">
                <a16:creationId xmlns:a16="http://schemas.microsoft.com/office/drawing/2014/main" id="{20E98770-7422-52B4-2DDB-D09352CA3FAA}"/>
              </a:ext>
            </a:extLst>
          </p:cNvPr>
          <p:cNvSpPr/>
          <p:nvPr/>
        </p:nvSpPr>
        <p:spPr>
          <a:xfrm>
            <a:off x="7736674" y="3853185"/>
            <a:ext cx="345233" cy="27991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D80FF1B9-46D0-836F-CD1E-D98A30CF19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0328" y="160715"/>
            <a:ext cx="2928965" cy="317500"/>
          </a:xfrm>
          <a:prstGeom prst="rect">
            <a:avLst/>
          </a:prstGeom>
        </p:spPr>
      </p:pic>
      <p:sp>
        <p:nvSpPr>
          <p:cNvPr id="2" name="Rectangle 1">
            <a:extLst>
              <a:ext uri="{FF2B5EF4-FFF2-40B4-BE49-F238E27FC236}">
                <a16:creationId xmlns:a16="http://schemas.microsoft.com/office/drawing/2014/main" id="{DA63942F-86E6-606B-F64E-B1694C8D0815}"/>
              </a:ext>
            </a:extLst>
          </p:cNvPr>
          <p:cNvSpPr/>
          <p:nvPr/>
        </p:nvSpPr>
        <p:spPr>
          <a:xfrm>
            <a:off x="8992965" y="4125574"/>
            <a:ext cx="1831863" cy="10636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Residency Permit can downloaded &amp; printed from system</a:t>
            </a:r>
          </a:p>
          <a:p>
            <a:pPr algn="ctr"/>
            <a:r>
              <a:rPr lang="en-GB" sz="1200" b="1" dirty="0">
                <a:solidFill>
                  <a:srgbClr val="FFFF00"/>
                </a:solidFill>
              </a:rPr>
              <a:t>Application: complete</a:t>
            </a:r>
          </a:p>
        </p:txBody>
      </p:sp>
      <p:sp>
        <p:nvSpPr>
          <p:cNvPr id="3" name="Arrow: Down 2">
            <a:extLst>
              <a:ext uri="{FF2B5EF4-FFF2-40B4-BE49-F238E27FC236}">
                <a16:creationId xmlns:a16="http://schemas.microsoft.com/office/drawing/2014/main" id="{E2E64B86-C1A4-1DB8-F433-B8A91D112EBF}"/>
              </a:ext>
            </a:extLst>
          </p:cNvPr>
          <p:cNvSpPr/>
          <p:nvPr/>
        </p:nvSpPr>
        <p:spPr>
          <a:xfrm>
            <a:off x="9504851" y="3882356"/>
            <a:ext cx="345233" cy="27991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370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1BCD-C8F9-57FE-969F-E748F6365345}"/>
              </a:ext>
            </a:extLst>
          </p:cNvPr>
          <p:cNvSpPr>
            <a:spLocks noGrp="1"/>
          </p:cNvSpPr>
          <p:nvPr>
            <p:ph type="title"/>
          </p:nvPr>
        </p:nvSpPr>
        <p:spPr/>
        <p:txBody>
          <a:bodyPr/>
          <a:lstStyle/>
          <a:p>
            <a:r>
              <a:rPr lang="en-GB" dirty="0"/>
              <a:t>Requirements</a:t>
            </a:r>
          </a:p>
        </p:txBody>
      </p:sp>
      <p:sp>
        <p:nvSpPr>
          <p:cNvPr id="3" name="Content Placeholder 2">
            <a:extLst>
              <a:ext uri="{FF2B5EF4-FFF2-40B4-BE49-F238E27FC236}">
                <a16:creationId xmlns:a16="http://schemas.microsoft.com/office/drawing/2014/main" id="{AAB59B50-5820-D0F6-0C8C-57D5EF85AB97}"/>
              </a:ext>
            </a:extLst>
          </p:cNvPr>
          <p:cNvSpPr>
            <a:spLocks noGrp="1"/>
          </p:cNvSpPr>
          <p:nvPr>
            <p:ph idx="1"/>
          </p:nvPr>
        </p:nvSpPr>
        <p:spPr/>
        <p:txBody>
          <a:bodyPr>
            <a:normAutofit fontScale="85000" lnSpcReduction="20000"/>
          </a:bodyPr>
          <a:lstStyle/>
          <a:p>
            <a:r>
              <a:rPr lang="en-GB" dirty="0"/>
              <a:t>Photocopy of Passport </a:t>
            </a:r>
            <a:r>
              <a:rPr lang="en-GB" dirty="0" err="1"/>
              <a:t>Photopage</a:t>
            </a:r>
            <a:endParaRPr lang="en-GB" dirty="0"/>
          </a:p>
          <a:p>
            <a:r>
              <a:rPr lang="en-GB" dirty="0"/>
              <a:t>1 x passport sized photo</a:t>
            </a:r>
          </a:p>
          <a:p>
            <a:r>
              <a:rPr lang="en-GB" dirty="0"/>
              <a:t>Original Muhtar’s Letter with 7.2tl stamps</a:t>
            </a:r>
          </a:p>
          <a:p>
            <a:r>
              <a:rPr lang="en-GB" dirty="0"/>
              <a:t>Last Residency Permit / Last entry Stamp (initial applications)</a:t>
            </a:r>
          </a:p>
          <a:p>
            <a:r>
              <a:rPr lang="en-GB" dirty="0"/>
              <a:t>Bank Statements</a:t>
            </a:r>
          </a:p>
          <a:p>
            <a:pPr lvl="1"/>
            <a:r>
              <a:rPr lang="en-GB" dirty="0"/>
              <a:t>6 months up to date showing pension </a:t>
            </a:r>
          </a:p>
          <a:p>
            <a:pPr lvl="1"/>
            <a:r>
              <a:rPr lang="en-GB" dirty="0"/>
              <a:t>6 months up to date showing savings</a:t>
            </a:r>
          </a:p>
          <a:p>
            <a:r>
              <a:rPr lang="en-GB" dirty="0"/>
              <a:t>Sponsor / </a:t>
            </a:r>
            <a:r>
              <a:rPr lang="en-GB" dirty="0" err="1"/>
              <a:t>Sponsoree</a:t>
            </a:r>
            <a:endParaRPr lang="en-GB" dirty="0"/>
          </a:p>
          <a:p>
            <a:pPr lvl="1"/>
            <a:r>
              <a:rPr lang="en-GB" dirty="0"/>
              <a:t>Married - Copy of Marriage Certificate / Legal Partnership</a:t>
            </a:r>
          </a:p>
          <a:p>
            <a:pPr lvl="1"/>
            <a:r>
              <a:rPr lang="en-GB" dirty="0"/>
              <a:t>Cohabiting - Single Person Status Declaration &amp; Partnership form from Notar</a:t>
            </a:r>
          </a:p>
          <a:p>
            <a:pPr lvl="1"/>
            <a:r>
              <a:rPr lang="en-GB" dirty="0"/>
              <a:t>Child &gt; 18 years – Birth Certificate &amp; Single Person Status Declaration</a:t>
            </a:r>
          </a:p>
          <a:p>
            <a:pPr lvl="2"/>
            <a:r>
              <a:rPr lang="en-GB" dirty="0"/>
              <a:t>Needs to show an income of 1 x minimum wage (income or savings)</a:t>
            </a:r>
          </a:p>
        </p:txBody>
      </p:sp>
      <p:sp>
        <p:nvSpPr>
          <p:cNvPr id="4" name="TextBox 3">
            <a:extLst>
              <a:ext uri="{FF2B5EF4-FFF2-40B4-BE49-F238E27FC236}">
                <a16:creationId xmlns:a16="http://schemas.microsoft.com/office/drawing/2014/main" id="{89B75B87-939D-A745-A51C-1F436E59D77A}"/>
              </a:ext>
            </a:extLst>
          </p:cNvPr>
          <p:cNvSpPr txBox="1"/>
          <p:nvPr/>
        </p:nvSpPr>
        <p:spPr>
          <a:xfrm>
            <a:off x="521700" y="6018245"/>
            <a:ext cx="10579243" cy="646331"/>
          </a:xfrm>
          <a:prstGeom prst="rect">
            <a:avLst/>
          </a:prstGeom>
          <a:noFill/>
        </p:spPr>
        <p:txBody>
          <a:bodyPr wrap="none" rtlCol="0">
            <a:spAutoFit/>
          </a:bodyPr>
          <a:lstStyle/>
          <a:p>
            <a:r>
              <a:rPr lang="en-GB" dirty="0"/>
              <a:t>Note: </a:t>
            </a:r>
            <a:r>
              <a:rPr lang="en-GB" dirty="0">
                <a:solidFill>
                  <a:schemeClr val="accent4">
                    <a:lumMod val="75000"/>
                  </a:schemeClr>
                </a:solidFill>
              </a:rPr>
              <a:t>If you are applying as a couple – both people need to provide a pack of papers.  </a:t>
            </a:r>
          </a:p>
          <a:p>
            <a:r>
              <a:rPr lang="en-GB" dirty="0">
                <a:solidFill>
                  <a:schemeClr val="accent4">
                    <a:lumMod val="75000"/>
                  </a:schemeClr>
                </a:solidFill>
              </a:rPr>
              <a:t>The </a:t>
            </a:r>
            <a:r>
              <a:rPr lang="en-GB" dirty="0" err="1">
                <a:solidFill>
                  <a:schemeClr val="accent4">
                    <a:lumMod val="75000"/>
                  </a:schemeClr>
                </a:solidFill>
              </a:rPr>
              <a:t>Sponsoree’s</a:t>
            </a:r>
            <a:r>
              <a:rPr lang="en-GB" dirty="0">
                <a:solidFill>
                  <a:schemeClr val="accent4">
                    <a:lumMod val="75000"/>
                  </a:schemeClr>
                </a:solidFill>
              </a:rPr>
              <a:t> pack must include a copy of the Sponsor’s Information (Passport &amp; Bank Statements)</a:t>
            </a:r>
          </a:p>
        </p:txBody>
      </p:sp>
    </p:spTree>
    <p:extLst>
      <p:ext uri="{BB962C8B-B14F-4D97-AF65-F5344CB8AC3E}">
        <p14:creationId xmlns:p14="http://schemas.microsoft.com/office/powerpoint/2010/main" val="164603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1BCD-C8F9-57FE-969F-E748F6365345}"/>
              </a:ext>
            </a:extLst>
          </p:cNvPr>
          <p:cNvSpPr>
            <a:spLocks noGrp="1"/>
          </p:cNvSpPr>
          <p:nvPr>
            <p:ph type="title"/>
          </p:nvPr>
        </p:nvSpPr>
        <p:spPr/>
        <p:txBody>
          <a:bodyPr/>
          <a:lstStyle/>
          <a:p>
            <a:r>
              <a:rPr lang="en-GB" dirty="0"/>
              <a:t>Requirements</a:t>
            </a:r>
          </a:p>
        </p:txBody>
      </p:sp>
      <p:sp>
        <p:nvSpPr>
          <p:cNvPr id="3" name="Content Placeholder 2">
            <a:extLst>
              <a:ext uri="{FF2B5EF4-FFF2-40B4-BE49-F238E27FC236}">
                <a16:creationId xmlns:a16="http://schemas.microsoft.com/office/drawing/2014/main" id="{AAB59B50-5820-D0F6-0C8C-57D5EF85AB97}"/>
              </a:ext>
            </a:extLst>
          </p:cNvPr>
          <p:cNvSpPr>
            <a:spLocks noGrp="1"/>
          </p:cNvSpPr>
          <p:nvPr>
            <p:ph idx="1"/>
          </p:nvPr>
        </p:nvSpPr>
        <p:spPr>
          <a:xfrm>
            <a:off x="680322" y="2336873"/>
            <a:ext cx="8474472" cy="3599316"/>
          </a:xfrm>
        </p:spPr>
        <p:txBody>
          <a:bodyPr>
            <a:normAutofit fontScale="70000" lnSpcReduction="20000"/>
          </a:bodyPr>
          <a:lstStyle/>
          <a:p>
            <a:r>
              <a:rPr lang="en-GB" dirty="0"/>
              <a:t>Home Ownership Documents</a:t>
            </a:r>
          </a:p>
          <a:p>
            <a:pPr lvl="1"/>
            <a:r>
              <a:rPr lang="en-GB" dirty="0"/>
              <a:t>Immovable Property </a:t>
            </a:r>
          </a:p>
          <a:p>
            <a:pPr lvl="2"/>
            <a:r>
              <a:rPr lang="en-GB" dirty="0" err="1"/>
              <a:t>Kocan</a:t>
            </a:r>
            <a:r>
              <a:rPr lang="en-GB" dirty="0"/>
              <a:t> – must list the details of the Property</a:t>
            </a:r>
          </a:p>
          <a:p>
            <a:pPr lvl="2"/>
            <a:r>
              <a:rPr lang="en-GB" dirty="0"/>
              <a:t>Land </a:t>
            </a:r>
            <a:r>
              <a:rPr lang="en-GB" dirty="0" err="1"/>
              <a:t>Kocan</a:t>
            </a:r>
            <a:r>
              <a:rPr lang="en-GB" dirty="0"/>
              <a:t> – must also supply original Contract of Sale</a:t>
            </a:r>
          </a:p>
          <a:p>
            <a:pPr lvl="2"/>
            <a:r>
              <a:rPr lang="en-GB" dirty="0"/>
              <a:t>Contract of Sale with Tax Office/</a:t>
            </a:r>
            <a:r>
              <a:rPr lang="en-GB" dirty="0" err="1"/>
              <a:t>Tapu</a:t>
            </a:r>
            <a:r>
              <a:rPr lang="en-GB" dirty="0"/>
              <a:t> Office Stamp + Permission to Purchase Reference Number </a:t>
            </a:r>
          </a:p>
          <a:p>
            <a:pPr lvl="3"/>
            <a:r>
              <a:rPr lang="en-GB" dirty="0"/>
              <a:t>P2P must be system printout with QR Code or Stamped Square of Paper from </a:t>
            </a:r>
            <a:r>
              <a:rPr lang="en-GB" dirty="0" err="1"/>
              <a:t>Tasinmazmal</a:t>
            </a:r>
            <a:r>
              <a:rPr lang="en-GB" dirty="0"/>
              <a:t> </a:t>
            </a:r>
            <a:r>
              <a:rPr lang="en-GB" dirty="0" err="1"/>
              <a:t>Dairesi</a:t>
            </a:r>
            <a:endParaRPr lang="en-GB" dirty="0"/>
          </a:p>
          <a:p>
            <a:pPr lvl="3"/>
            <a:r>
              <a:rPr lang="en-GB" dirty="0"/>
              <a:t>Copy of the Receipt from the Land Registry that you registered your contract of Sale</a:t>
            </a:r>
          </a:p>
          <a:p>
            <a:pPr lvl="2"/>
            <a:r>
              <a:rPr lang="en-GB" dirty="0"/>
              <a:t>1 x Utility Bill – Electricity, Water or Property tax</a:t>
            </a:r>
          </a:p>
          <a:p>
            <a:pPr lvl="1"/>
            <a:r>
              <a:rPr lang="en-GB" dirty="0"/>
              <a:t>Rental </a:t>
            </a:r>
          </a:p>
          <a:p>
            <a:pPr lvl="2"/>
            <a:r>
              <a:rPr lang="en-GB" dirty="0"/>
              <a:t>Contract with Official tax office stamp</a:t>
            </a:r>
          </a:p>
          <a:p>
            <a:pPr lvl="2"/>
            <a:r>
              <a:rPr lang="en-GB" dirty="0"/>
              <a:t>Properties bought in trust are treated as Rental</a:t>
            </a:r>
          </a:p>
          <a:p>
            <a:pPr lvl="2"/>
            <a:r>
              <a:rPr lang="en-GB" dirty="0"/>
              <a:t>Leasehold Properties are treated as Rental </a:t>
            </a:r>
          </a:p>
          <a:p>
            <a:pPr lvl="1"/>
            <a:r>
              <a:rPr lang="en-GB" dirty="0"/>
              <a:t>Property Owned by 1</a:t>
            </a:r>
            <a:r>
              <a:rPr lang="en-GB" baseline="30000" dirty="0"/>
              <a:t>st</a:t>
            </a:r>
            <a:r>
              <a:rPr lang="en-GB" dirty="0"/>
              <a:t> Degree Family Member</a:t>
            </a:r>
          </a:p>
          <a:p>
            <a:pPr lvl="2"/>
            <a:r>
              <a:rPr lang="en-GB" dirty="0"/>
              <a:t>Letter from Property Owner stating they have authorised you to live in the property free of Charge + Photocopy of their Passport</a:t>
            </a:r>
          </a:p>
          <a:p>
            <a:pPr lvl="2"/>
            <a:r>
              <a:rPr lang="en-GB" dirty="0"/>
              <a:t>Letter must be stamped by Tax Office (tax Office requires a copy of Birth Certificate or other Official Documents to prove familial link)</a:t>
            </a:r>
          </a:p>
        </p:txBody>
      </p:sp>
      <p:sp>
        <p:nvSpPr>
          <p:cNvPr id="4" name="TextBox 3">
            <a:extLst>
              <a:ext uri="{FF2B5EF4-FFF2-40B4-BE49-F238E27FC236}">
                <a16:creationId xmlns:a16="http://schemas.microsoft.com/office/drawing/2014/main" id="{19A113C3-CFDF-2249-ADB9-BFC8C772C3C8}"/>
              </a:ext>
            </a:extLst>
          </p:cNvPr>
          <p:cNvSpPr txBox="1"/>
          <p:nvPr/>
        </p:nvSpPr>
        <p:spPr>
          <a:xfrm>
            <a:off x="195129" y="6114474"/>
            <a:ext cx="8711039" cy="369332"/>
          </a:xfrm>
          <a:prstGeom prst="rect">
            <a:avLst/>
          </a:prstGeom>
          <a:noFill/>
        </p:spPr>
        <p:txBody>
          <a:bodyPr wrap="none" rtlCol="0">
            <a:spAutoFit/>
          </a:bodyPr>
          <a:lstStyle/>
          <a:p>
            <a:r>
              <a:rPr lang="en-GB" dirty="0"/>
              <a:t>Note: </a:t>
            </a:r>
            <a:r>
              <a:rPr lang="en-GB" dirty="0">
                <a:solidFill>
                  <a:schemeClr val="accent4">
                    <a:lumMod val="75000"/>
                  </a:schemeClr>
                </a:solidFill>
              </a:rPr>
              <a:t>Bring originals of documents as well as copies in case police request to view</a:t>
            </a:r>
          </a:p>
        </p:txBody>
      </p:sp>
      <p:pic>
        <p:nvPicPr>
          <p:cNvPr id="6" name="Picture 5" descr="A close-up of a piece of paper&#10;&#10;Description automatically generated">
            <a:extLst>
              <a:ext uri="{FF2B5EF4-FFF2-40B4-BE49-F238E27FC236}">
                <a16:creationId xmlns:a16="http://schemas.microsoft.com/office/drawing/2014/main" id="{35D15C1A-FAA7-827F-E7DD-20F768F7BFAF}"/>
              </a:ext>
            </a:extLst>
          </p:cNvPr>
          <p:cNvPicPr>
            <a:picLocks noChangeAspect="1"/>
          </p:cNvPicPr>
          <p:nvPr/>
        </p:nvPicPr>
        <p:blipFill rotWithShape="1">
          <a:blip r:embed="rId2"/>
          <a:srcRect l="53590" t="39184" r="6985" b="22857"/>
          <a:stretch/>
        </p:blipFill>
        <p:spPr>
          <a:xfrm>
            <a:off x="10095723" y="86674"/>
            <a:ext cx="1912776" cy="2603241"/>
          </a:xfrm>
          <a:prstGeom prst="rect">
            <a:avLst/>
          </a:prstGeom>
        </p:spPr>
      </p:pic>
      <p:pic>
        <p:nvPicPr>
          <p:cNvPr id="10" name="Picture 9" descr="A close-up of a document&#10;&#10;Description automatically generated">
            <a:extLst>
              <a:ext uri="{FF2B5EF4-FFF2-40B4-BE49-F238E27FC236}">
                <a16:creationId xmlns:a16="http://schemas.microsoft.com/office/drawing/2014/main" id="{3EAD1DD2-5EAA-C0D9-1E67-3BC36A663669}"/>
              </a:ext>
            </a:extLst>
          </p:cNvPr>
          <p:cNvPicPr>
            <a:picLocks noChangeAspect="1"/>
          </p:cNvPicPr>
          <p:nvPr/>
        </p:nvPicPr>
        <p:blipFill>
          <a:blip r:embed="rId3"/>
          <a:stretch>
            <a:fillRect/>
          </a:stretch>
        </p:blipFill>
        <p:spPr>
          <a:xfrm rot="10800000">
            <a:off x="9315062" y="2818997"/>
            <a:ext cx="2693437" cy="3952329"/>
          </a:xfrm>
          <a:prstGeom prst="rect">
            <a:avLst/>
          </a:prstGeom>
        </p:spPr>
      </p:pic>
      <p:pic>
        <p:nvPicPr>
          <p:cNvPr id="12" name="Picture 11" descr="A close-up of a paper&#10;&#10;Description automatically generated">
            <a:extLst>
              <a:ext uri="{FF2B5EF4-FFF2-40B4-BE49-F238E27FC236}">
                <a16:creationId xmlns:a16="http://schemas.microsoft.com/office/drawing/2014/main" id="{60C6B83C-41C6-5097-DD3D-30776EEA6A45}"/>
              </a:ext>
            </a:extLst>
          </p:cNvPr>
          <p:cNvPicPr>
            <a:picLocks noChangeAspect="1"/>
          </p:cNvPicPr>
          <p:nvPr/>
        </p:nvPicPr>
        <p:blipFill>
          <a:blip r:embed="rId4"/>
          <a:stretch>
            <a:fillRect/>
          </a:stretch>
        </p:blipFill>
        <p:spPr>
          <a:xfrm rot="10800000">
            <a:off x="8144859" y="86672"/>
            <a:ext cx="1841643" cy="2603241"/>
          </a:xfrm>
          <a:prstGeom prst="rect">
            <a:avLst/>
          </a:prstGeom>
        </p:spPr>
      </p:pic>
      <p:pic>
        <p:nvPicPr>
          <p:cNvPr id="14" name="Picture 13" descr="A document with signature on it&#10;&#10;Description automatically generated">
            <a:extLst>
              <a:ext uri="{FF2B5EF4-FFF2-40B4-BE49-F238E27FC236}">
                <a16:creationId xmlns:a16="http://schemas.microsoft.com/office/drawing/2014/main" id="{EACB345B-6BC3-3586-F88F-2689CF3C1397}"/>
              </a:ext>
            </a:extLst>
          </p:cNvPr>
          <p:cNvPicPr>
            <a:picLocks noChangeAspect="1"/>
          </p:cNvPicPr>
          <p:nvPr/>
        </p:nvPicPr>
        <p:blipFill rotWithShape="1">
          <a:blip r:embed="rId5"/>
          <a:srcRect l="9549" t="50000" r="7770" b="7075"/>
          <a:stretch/>
        </p:blipFill>
        <p:spPr>
          <a:xfrm>
            <a:off x="4788443" y="88625"/>
            <a:ext cx="3284197" cy="2410144"/>
          </a:xfrm>
          <a:prstGeom prst="rect">
            <a:avLst/>
          </a:prstGeom>
        </p:spPr>
      </p:pic>
      <p:pic>
        <p:nvPicPr>
          <p:cNvPr id="8" name="Picture 7" descr="A close-up of a stamp&#10;&#10;Description automatically generated">
            <a:extLst>
              <a:ext uri="{FF2B5EF4-FFF2-40B4-BE49-F238E27FC236}">
                <a16:creationId xmlns:a16="http://schemas.microsoft.com/office/drawing/2014/main" id="{E7A5CE24-ABA0-8DB5-FB17-2BF47F9D2B2D}"/>
              </a:ext>
            </a:extLst>
          </p:cNvPr>
          <p:cNvPicPr>
            <a:picLocks noChangeAspect="1"/>
          </p:cNvPicPr>
          <p:nvPr/>
        </p:nvPicPr>
        <p:blipFill rotWithShape="1">
          <a:blip r:embed="rId6"/>
          <a:srcRect l="17819" t="65170" r="50000" b="6111"/>
          <a:stretch/>
        </p:blipFill>
        <p:spPr>
          <a:xfrm rot="5400000">
            <a:off x="8093466" y="1013629"/>
            <a:ext cx="1561322" cy="1969534"/>
          </a:xfrm>
          <a:prstGeom prst="rect">
            <a:avLst/>
          </a:prstGeom>
        </p:spPr>
      </p:pic>
    </p:spTree>
    <p:extLst>
      <p:ext uri="{BB962C8B-B14F-4D97-AF65-F5344CB8AC3E}">
        <p14:creationId xmlns:p14="http://schemas.microsoft.com/office/powerpoint/2010/main" val="146915700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5490</TotalTime>
  <Words>1747</Words>
  <Application>Microsoft Office PowerPoint</Application>
  <PresentationFormat>Widescreen</PresentationFormat>
  <Paragraphs>171</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Arial Black</vt:lpstr>
      <vt:lpstr>Calibri</vt:lpstr>
      <vt:lpstr>Trebuchet MS</vt:lpstr>
      <vt:lpstr>Berlin</vt:lpstr>
      <vt:lpstr>TFR  The Foreign Residents in the TRNC</vt:lpstr>
      <vt:lpstr>5 Year Residency Exemption for over 60 years</vt:lpstr>
      <vt:lpstr>Application Process </vt:lpstr>
      <vt:lpstr>Application Form</vt:lpstr>
      <vt:lpstr>Residency Current Requirements</vt:lpstr>
      <vt:lpstr>Changes to Requirements</vt:lpstr>
      <vt:lpstr>Residency Permit – Requirements &amp; Timescales</vt:lpstr>
      <vt:lpstr>Requirements</vt:lpstr>
      <vt:lpstr>Requirements</vt:lpstr>
      <vt:lpstr>Travelling Whilst Residency is in Progress</vt:lpstr>
      <vt:lpstr>Buying Property Taxes</vt:lpstr>
      <vt:lpstr>Selling Property Taxes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TFR  The Foreign Residents in the TRNC</dc:title>
  <dc:creator>Myles Houghton</dc:creator>
  <cp:lastModifiedBy>Caroline Houghton</cp:lastModifiedBy>
  <cp:revision>30</cp:revision>
  <dcterms:created xsi:type="dcterms:W3CDTF">2021-04-14T11:57:48Z</dcterms:created>
  <dcterms:modified xsi:type="dcterms:W3CDTF">2024-11-12T17:30:47Z</dcterms:modified>
</cp:coreProperties>
</file>